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DD2"/>
          </a:solidFill>
        </a:fill>
      </a:tcStyle>
    </a:wholeTbl>
    <a:band2H>
      <a:tcTxStyle/>
      <a:tcStyle>
        <a:tcBdr/>
        <a:fill>
          <a:solidFill>
            <a:srgbClr val="E7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DD2"/>
          </a:solidFill>
        </a:fill>
      </a:tcStyle>
    </a:wholeTbl>
    <a:band2H>
      <a:tcTxStyle/>
      <a:tcStyle>
        <a:tcBdr/>
        <a:fill>
          <a:solidFill>
            <a:srgbClr val="E7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1422" y="-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8" y="1700128"/>
            <a:ext cx="11704320" cy="7012639"/>
          </a:xfrm>
          <a:prstGeom prst="rect">
            <a:avLst/>
          </a:prstGeom>
        </p:spPr>
        <p:txBody>
          <a:bodyPr/>
          <a:lstStyle>
            <a:lvl1pPr marL="487499" indent="-296998">
              <a:spcBef>
                <a:spcPts val="800"/>
              </a:spcBef>
              <a:buSzPct val="75000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0241" indent="-226641">
              <a:spcBef>
                <a:spcPts val="800"/>
              </a:spcBef>
              <a:buChar char="•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90041" indent="-216841">
              <a:spcBef>
                <a:spcPts val="800"/>
              </a:spcBef>
              <a:buChar char="▪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64975" indent="-256775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16263" indent="-260362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3"/>
          <p:cNvSpPr/>
          <p:nvPr/>
        </p:nvSpPr>
        <p:spPr>
          <a:xfrm>
            <a:off x="-14380" y="1402963"/>
            <a:ext cx="13019191" cy="2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3" name="Shape 14" descr="Shape 1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5468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387" y="276819"/>
            <a:ext cx="8412481" cy="92757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8" y="1700128"/>
            <a:ext cx="11704320" cy="7012639"/>
          </a:xfrm>
          <a:prstGeom prst="rect">
            <a:avLst/>
          </a:prstGeom>
        </p:spPr>
        <p:txBody>
          <a:bodyPr/>
          <a:lstStyle>
            <a:lvl1pPr marL="487499" indent="-296998">
              <a:spcBef>
                <a:spcPts val="800"/>
              </a:spcBef>
              <a:buSzPct val="75000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0241" indent="-226641">
              <a:spcBef>
                <a:spcPts val="800"/>
              </a:spcBef>
              <a:buChar char="•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90041" indent="-216841">
              <a:spcBef>
                <a:spcPts val="800"/>
              </a:spcBef>
              <a:buChar char="▪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64975" indent="-256775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16263" indent="-260362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13"/>
          <p:cNvSpPr/>
          <p:nvPr/>
        </p:nvSpPr>
        <p:spPr>
          <a:xfrm>
            <a:off x="-14380" y="1402963"/>
            <a:ext cx="13019191" cy="2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0" name="Shape 14" descr="Shape 1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5468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387" y="276819"/>
            <a:ext cx="8412481" cy="92757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650265" y="2178873"/>
            <a:ext cx="9731707" cy="2832331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75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0268" y="5381087"/>
            <a:ext cx="6336613" cy="2492588"/>
          </a:xfrm>
          <a:prstGeom prst="rect">
            <a:avLst/>
          </a:prstGeom>
        </p:spPr>
        <p:txBody>
          <a:bodyPr lIns="40771" tIns="40771" rIns="40771" bIns="40771"/>
          <a:lstStyle>
            <a:lvl1pPr marL="0" indent="0" defTabSz="579989">
              <a:buClrTx/>
              <a:buSzTx/>
              <a:buFontTx/>
              <a:buNone/>
              <a:defRPr sz="41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579844" defTabSz="579989">
              <a:buClrTx/>
              <a:buSzTx/>
              <a:buFontTx/>
              <a:buNone/>
              <a:defRPr sz="41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1159695" defTabSz="579989">
              <a:buClrTx/>
              <a:buSzTx/>
              <a:buFontTx/>
              <a:buNone/>
              <a:defRPr sz="41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739550" defTabSz="579989">
              <a:buClrTx/>
              <a:buSzTx/>
              <a:buFontTx/>
              <a:buNone/>
              <a:defRPr sz="41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2319397" defTabSz="579989">
              <a:buClrTx/>
              <a:buSzTx/>
              <a:buFontTx/>
              <a:buNone/>
              <a:defRPr sz="41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33"/>
          <p:cNvSpPr/>
          <p:nvPr/>
        </p:nvSpPr>
        <p:spPr>
          <a:xfrm>
            <a:off x="27" y="5192831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2" name="Picture 9" descr="Pictur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166637" y="5357276"/>
            <a:ext cx="5205046" cy="141804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1700129"/>
            <a:ext cx="11704320" cy="7012638"/>
          </a:xfrm>
          <a:prstGeom prst="rect">
            <a:avLst/>
          </a:prstGeom>
        </p:spPr>
        <p:txBody>
          <a:bodyPr lIns="40771" tIns="40771" rIns="40771" bIns="40771"/>
          <a:lstStyle>
            <a:lvl1pPr marL="434892" indent="-434892" defTabSz="579989">
              <a:spcBef>
                <a:spcPts val="800"/>
              </a:spcBef>
              <a:buClrTx/>
              <a:buSzPct val="75000"/>
              <a:buFontTx/>
              <a:buBlip>
                <a:blip r:embed="rId2"/>
              </a:buBlip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17237" indent="-437390" defTabSz="579989">
              <a:spcBef>
                <a:spcPts val="800"/>
              </a:spcBef>
              <a:buClrTx/>
              <a:buFontTx/>
              <a:buChar char="•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5589" indent="-405889" defTabSz="579989">
              <a:spcBef>
                <a:spcPts val="800"/>
              </a:spcBef>
              <a:buClrTx/>
              <a:buFontTx/>
              <a:buChar char="▪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01340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81342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33"/>
          <p:cNvSpPr/>
          <p:nvPr/>
        </p:nvSpPr>
        <p:spPr>
          <a:xfrm>
            <a:off x="-14365" y="1402963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2" name="Picture 9" descr="Picture 9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265469" y="29063"/>
            <a:ext cx="4731859" cy="128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388" y="276820"/>
            <a:ext cx="8412480" cy="927572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44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33"/>
          <p:cNvSpPr/>
          <p:nvPr/>
        </p:nvSpPr>
        <p:spPr>
          <a:xfrm>
            <a:off x="-14365" y="1402963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0240" y="1705114"/>
            <a:ext cx="5746046" cy="909886"/>
          </a:xfrm>
          <a:prstGeom prst="rect">
            <a:avLst/>
          </a:prstGeom>
        </p:spPr>
        <p:txBody>
          <a:bodyPr lIns="40771" tIns="40771" rIns="40771" bIns="40771" anchor="b"/>
          <a:lstStyle>
            <a:lvl1pPr marL="0" indent="0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579844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1159695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739550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2319397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06260" y="1705114"/>
            <a:ext cx="5748303" cy="909885"/>
          </a:xfrm>
          <a:prstGeom prst="rect">
            <a:avLst/>
          </a:prstGeom>
        </p:spPr>
        <p:txBody>
          <a:bodyPr lIns="40771" tIns="40771" rIns="40771" bIns="40771" anchor="b"/>
          <a:lstStyle/>
          <a:p>
            <a:pPr marL="0" indent="0" defTabSz="579989">
              <a:spcBef>
                <a:spcPts val="600"/>
              </a:spcBef>
              <a:buClrTx/>
              <a:buSzTx/>
              <a:buFontTx/>
              <a:buNone/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34" name="Picture 16" descr="Picture 16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1545" y="29063"/>
            <a:ext cx="4731859" cy="128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1388" y="272480"/>
            <a:ext cx="8412480" cy="927571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44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33"/>
          <p:cNvSpPr/>
          <p:nvPr/>
        </p:nvSpPr>
        <p:spPr>
          <a:xfrm>
            <a:off x="-14365" y="1402963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44" name="Picture 13" descr="Picture 1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1545" y="29063"/>
            <a:ext cx="4731859" cy="128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388" y="276820"/>
            <a:ext cx="8412480" cy="927572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44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1700129"/>
            <a:ext cx="11704320" cy="7012638"/>
          </a:xfrm>
          <a:prstGeom prst="rect">
            <a:avLst/>
          </a:prstGeom>
        </p:spPr>
        <p:txBody>
          <a:bodyPr lIns="40771" tIns="40771" rIns="40771" bIns="40771"/>
          <a:lstStyle>
            <a:lvl1pPr marL="434892" indent="-434892" defTabSz="579989">
              <a:spcBef>
                <a:spcPts val="800"/>
              </a:spcBef>
              <a:buClrTx/>
              <a:buSzPct val="75000"/>
              <a:buFontTx/>
              <a:buBlip>
                <a:blip r:embed="rId2"/>
              </a:buBlip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17237" indent="-437390" defTabSz="579989">
              <a:spcBef>
                <a:spcPts val="800"/>
              </a:spcBef>
              <a:buClrTx/>
              <a:buFontTx/>
              <a:buChar char="•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5589" indent="-405889" defTabSz="579989">
              <a:spcBef>
                <a:spcPts val="800"/>
              </a:spcBef>
              <a:buClrTx/>
              <a:buFontTx/>
              <a:buChar char="▪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01340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81342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33"/>
          <p:cNvSpPr/>
          <p:nvPr/>
        </p:nvSpPr>
        <p:spPr>
          <a:xfrm>
            <a:off x="-14365" y="1402963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55" name="Picture 9" descr="Picture 9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265469" y="29063"/>
            <a:ext cx="4731859" cy="128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388" y="-139699"/>
            <a:ext cx="8412480" cy="1418044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44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49.jpg" descr="image49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2.png" descr="image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98989" y="7995415"/>
            <a:ext cx="3587466" cy="97735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1700129"/>
            <a:ext cx="11704320" cy="7012638"/>
          </a:xfrm>
          <a:prstGeom prst="rect">
            <a:avLst/>
          </a:prstGeom>
        </p:spPr>
        <p:txBody>
          <a:bodyPr lIns="40771" tIns="40771" rIns="40771" bIns="40771"/>
          <a:lstStyle>
            <a:lvl1pPr marL="434859" indent="-434859" defTabSz="579989">
              <a:spcBef>
                <a:spcPts val="800"/>
              </a:spcBef>
              <a:buClrTx/>
              <a:buSzPct val="75000"/>
              <a:buFontTx/>
              <a:buBlip>
                <a:blip r:embed="rId2"/>
              </a:buBlip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17158" indent="-437357" defTabSz="579989">
              <a:spcBef>
                <a:spcPts val="800"/>
              </a:spcBef>
              <a:buClrTx/>
              <a:buFontTx/>
              <a:buChar char="•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5471" indent="-405857" defTabSz="579989">
              <a:spcBef>
                <a:spcPts val="800"/>
              </a:spcBef>
              <a:buClrTx/>
              <a:buFontTx/>
              <a:buChar char="▪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01340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81342" indent="-461354" defTabSz="579989">
              <a:spcBef>
                <a:spcPts val="800"/>
              </a:spcBef>
              <a:buClrTx/>
              <a:buFontTx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33"/>
          <p:cNvSpPr/>
          <p:nvPr/>
        </p:nvSpPr>
        <p:spPr>
          <a:xfrm>
            <a:off x="-14365" y="1402962"/>
            <a:ext cx="13019193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82" name="Picture 9" descr="Picture 9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265472" y="29067"/>
            <a:ext cx="4731859" cy="128912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391" y="276822"/>
            <a:ext cx="8412480" cy="927571"/>
          </a:xfrm>
          <a:prstGeom prst="rect">
            <a:avLst/>
          </a:prstGeom>
        </p:spPr>
        <p:txBody>
          <a:bodyPr lIns="40771" tIns="40771" rIns="40771" bIns="40771"/>
          <a:lstStyle>
            <a:lvl1pPr algn="l" defTabSz="579989">
              <a:defRPr sz="44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02880" y="9040142"/>
            <a:ext cx="3034454" cy="5903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8" y="1700128"/>
            <a:ext cx="11704320" cy="7012639"/>
          </a:xfrm>
          <a:prstGeom prst="rect">
            <a:avLst/>
          </a:prstGeom>
        </p:spPr>
        <p:txBody>
          <a:bodyPr/>
          <a:lstStyle>
            <a:lvl1pPr marL="487499" indent="-296998">
              <a:spcBef>
                <a:spcPts val="800"/>
              </a:spcBef>
              <a:buSzPct val="75000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0241" indent="-226641">
              <a:spcBef>
                <a:spcPts val="800"/>
              </a:spcBef>
              <a:buChar char="•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90041" indent="-216841">
              <a:spcBef>
                <a:spcPts val="800"/>
              </a:spcBef>
              <a:buChar char="▪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64975" indent="-256775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16263" indent="-260362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hape 18"/>
          <p:cNvSpPr/>
          <p:nvPr/>
        </p:nvSpPr>
        <p:spPr>
          <a:xfrm>
            <a:off x="-14380" y="1402963"/>
            <a:ext cx="13019190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93" name="Shape 19" descr="Shape 1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5468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387" y="-139697"/>
            <a:ext cx="8412481" cy="141804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6"/>
            <a:ext cx="273652" cy="264252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8" y="1700128"/>
            <a:ext cx="11704320" cy="7012639"/>
          </a:xfrm>
          <a:prstGeom prst="rect">
            <a:avLst/>
          </a:prstGeom>
        </p:spPr>
        <p:txBody>
          <a:bodyPr/>
          <a:lstStyle>
            <a:lvl1pPr marL="487499" indent="-296998">
              <a:spcBef>
                <a:spcPts val="800"/>
              </a:spcBef>
              <a:buSzPct val="75000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0241" indent="-226641">
              <a:spcBef>
                <a:spcPts val="800"/>
              </a:spcBef>
              <a:buChar char="•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90041" indent="-216841">
              <a:spcBef>
                <a:spcPts val="800"/>
              </a:spcBef>
              <a:buChar char="▪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64975" indent="-256775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16263" indent="-260362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18"/>
          <p:cNvSpPr/>
          <p:nvPr/>
        </p:nvSpPr>
        <p:spPr>
          <a:xfrm>
            <a:off x="-14380" y="1402963"/>
            <a:ext cx="13019191" cy="2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" name="Shape 19" descr="Shape 1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5468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387" y="-139697"/>
            <a:ext cx="8412481" cy="141804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8" y="1700128"/>
            <a:ext cx="11704320" cy="7012639"/>
          </a:xfrm>
          <a:prstGeom prst="rect">
            <a:avLst/>
          </a:prstGeom>
        </p:spPr>
        <p:txBody>
          <a:bodyPr/>
          <a:lstStyle>
            <a:lvl1pPr marL="487499" indent="-296998">
              <a:spcBef>
                <a:spcPts val="800"/>
              </a:spcBef>
              <a:buSzPct val="75000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0241" indent="-226641">
              <a:spcBef>
                <a:spcPts val="800"/>
              </a:spcBef>
              <a:buChar char="•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90041" indent="-216841">
              <a:spcBef>
                <a:spcPts val="800"/>
              </a:spcBef>
              <a:buChar char="▪"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64975" indent="-256775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16263" indent="-260362">
              <a:spcBef>
                <a:spcPts val="800"/>
              </a:spcBef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13"/>
          <p:cNvSpPr/>
          <p:nvPr/>
        </p:nvSpPr>
        <p:spPr>
          <a:xfrm>
            <a:off x="-14380" y="1402963"/>
            <a:ext cx="13019190" cy="1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Shape 14" descr="Shape 1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65468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1387" y="276819"/>
            <a:ext cx="8412481" cy="92757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6"/>
            <a:ext cx="273652" cy="264252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22"/>
          <p:cNvSpPr/>
          <p:nvPr/>
        </p:nvSpPr>
        <p:spPr>
          <a:xfrm>
            <a:off x="-14380" y="1402963"/>
            <a:ext cx="13019191" cy="2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0238" y="1705112"/>
            <a:ext cx="5746047" cy="90988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500"/>
              </a:spcBef>
              <a:buClrTx/>
              <a:buSzTx/>
              <a:buFontTx/>
              <a:buNone/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500"/>
              </a:spcBef>
              <a:buClrTx/>
              <a:buSzTx/>
              <a:buFontTx/>
              <a:buNone/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500"/>
              </a:spcBef>
              <a:buClrTx/>
              <a:buSzTx/>
              <a:buFontTx/>
              <a:buNone/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500"/>
              </a:spcBef>
              <a:buClrTx/>
              <a:buSzTx/>
              <a:buFontTx/>
              <a:buNone/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24"/>
          <p:cNvSpPr txBox="1">
            <a:spLocks noGrp="1"/>
          </p:cNvSpPr>
          <p:nvPr>
            <p:ph type="body" sz="quarter" idx="13"/>
          </p:nvPr>
        </p:nvSpPr>
        <p:spPr>
          <a:xfrm>
            <a:off x="6606260" y="1705112"/>
            <a:ext cx="5748304" cy="90988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pic>
        <p:nvPicPr>
          <p:cNvPr id="36" name="Shape 25" descr="Shape 25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48845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26"/>
          <p:cNvSpPr txBox="1">
            <a:spLocks noGrp="1"/>
          </p:cNvSpPr>
          <p:nvPr>
            <p:ph type="body" sz="half" idx="14"/>
          </p:nvPr>
        </p:nvSpPr>
        <p:spPr>
          <a:xfrm>
            <a:off x="650236" y="2642946"/>
            <a:ext cx="5746050" cy="606983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27"/>
          <p:cNvSpPr txBox="1">
            <a:spLocks noGrp="1"/>
          </p:cNvSpPr>
          <p:nvPr>
            <p:ph type="body" sz="half" idx="15"/>
          </p:nvPr>
        </p:nvSpPr>
        <p:spPr>
          <a:xfrm>
            <a:off x="6606257" y="2632717"/>
            <a:ext cx="5770530" cy="60698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387" y="196280"/>
            <a:ext cx="8412481" cy="927571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30"/>
          <p:cNvSpPr/>
          <p:nvPr/>
        </p:nvSpPr>
        <p:spPr>
          <a:xfrm>
            <a:off x="-14380" y="1402963"/>
            <a:ext cx="13019191" cy="2"/>
          </a:xfrm>
          <a:prstGeom prst="line">
            <a:avLst/>
          </a:prstGeom>
          <a:ln w="127000">
            <a:solidFill>
              <a:srgbClr val="DD5C2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" name="Shape 31" descr="Shape 3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48845" y="29047"/>
            <a:ext cx="4731861" cy="128913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1387" y="276819"/>
            <a:ext cx="8412481" cy="927574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34" descr="Shape 3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hape 35" descr="Shape 3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98989" y="7995400"/>
            <a:ext cx="3587467" cy="97735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6457" y="8908017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5839" y="9144002"/>
            <a:ext cx="622992" cy="611173"/>
          </a:xfrm>
          <a:prstGeom prst="rect">
            <a:avLst/>
          </a:prstGeom>
        </p:spPr>
        <p:txBody>
          <a:bodyPr lIns="64999" tIns="64999" rIns="64999" bIns="64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381562" y="1909647"/>
            <a:ext cx="12216838" cy="6766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382493" y="302017"/>
            <a:ext cx="12216442" cy="1372732"/>
          </a:xfrm>
          <a:prstGeom prst="rect">
            <a:avLst/>
          </a:prstGeom>
        </p:spPr>
        <p:txBody>
          <a:bodyPr/>
          <a:lstStyle>
            <a:lvl1pPr>
              <a:defRPr sz="51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340" y="157956"/>
            <a:ext cx="369141" cy="383999"/>
          </a:xfrm>
          <a:prstGeom prst="rect">
            <a:avLst/>
          </a:prstGeom>
        </p:spPr>
        <p:txBody>
          <a:bodyPr lIns="64999" tIns="64999" rIns="64999" bIns="64999" anchor="ctr"/>
          <a:lstStyle>
            <a:lvl1pPr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4077" y="519288"/>
            <a:ext cx="11216642" cy="188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7" y="2596443"/>
            <a:ext cx="11216642" cy="618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346584" y="9040141"/>
            <a:ext cx="602190" cy="590370"/>
          </a:xfrm>
          <a:prstGeom prst="rect">
            <a:avLst/>
          </a:prstGeom>
          <a:ln w="12700">
            <a:miter lim="400000"/>
          </a:ln>
        </p:spPr>
        <p:txBody>
          <a:bodyPr wrap="none" lIns="54597" tIns="54597" rIns="54597" bIns="54597">
            <a:spAutoFit/>
          </a:bodyPr>
          <a:lstStyle>
            <a:lvl1pPr algn="ctr">
              <a:defRPr sz="3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87524" marR="0" indent="-195423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079487" marR="0" indent="-177787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665228" marR="0" indent="-153928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374236" marR="0" indent="-253333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25768" marR="0" indent="-257167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5.png"/><Relationship Id="rId10" Type="http://schemas.openxmlformats.org/officeDocument/2006/relationships/image" Target="../media/image151.jpeg"/><Relationship Id="rId4" Type="http://schemas.openxmlformats.org/officeDocument/2006/relationships/image" Target="../media/image146.png"/><Relationship Id="rId9" Type="http://schemas.openxmlformats.org/officeDocument/2006/relationships/image" Target="../media/image1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13" Type="http://schemas.openxmlformats.org/officeDocument/2006/relationships/image" Target="../media/image161.png"/><Relationship Id="rId3" Type="http://schemas.openxmlformats.org/officeDocument/2006/relationships/image" Target="../media/image127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4.png"/><Relationship Id="rId11" Type="http://schemas.openxmlformats.org/officeDocument/2006/relationships/image" Target="../media/image159.jpeg"/><Relationship Id="rId5" Type="http://schemas.openxmlformats.org/officeDocument/2006/relationships/image" Target="../media/image153.png"/><Relationship Id="rId15" Type="http://schemas.openxmlformats.org/officeDocument/2006/relationships/image" Target="../media/image162.tiff"/><Relationship Id="rId10" Type="http://schemas.openxmlformats.org/officeDocument/2006/relationships/image" Target="../media/image158.png"/><Relationship Id="rId4" Type="http://schemas.openxmlformats.org/officeDocument/2006/relationships/image" Target="../media/image64.png"/><Relationship Id="rId9" Type="http://schemas.openxmlformats.org/officeDocument/2006/relationships/image" Target="../media/image157.png"/><Relationship Id="rId1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jpeg"/><Relationship Id="rId5" Type="http://schemas.openxmlformats.org/officeDocument/2006/relationships/image" Target="../media/image171.jpeg"/><Relationship Id="rId4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eg"/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Relationship Id="rId9" Type="http://schemas.openxmlformats.org/officeDocument/2006/relationships/image" Target="../media/image19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tiff"/><Relationship Id="rId26" Type="http://schemas.openxmlformats.org/officeDocument/2006/relationships/image" Target="../media/image77.tiff"/><Relationship Id="rId3" Type="http://schemas.openxmlformats.org/officeDocument/2006/relationships/image" Target="../media/image54.png"/><Relationship Id="rId21" Type="http://schemas.openxmlformats.org/officeDocument/2006/relationships/image" Target="../media/image72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tiff"/><Relationship Id="rId2" Type="http://schemas.openxmlformats.org/officeDocument/2006/relationships/image" Target="../media/image53.tiff"/><Relationship Id="rId16" Type="http://schemas.openxmlformats.org/officeDocument/2006/relationships/image" Target="../media/image67.tiff"/><Relationship Id="rId20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tiff"/><Relationship Id="rId10" Type="http://schemas.openxmlformats.org/officeDocument/2006/relationships/image" Target="../media/image61.png"/><Relationship Id="rId19" Type="http://schemas.openxmlformats.org/officeDocument/2006/relationships/image" Target="../media/image70.tif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tiff"/><Relationship Id="rId18" Type="http://schemas.openxmlformats.org/officeDocument/2006/relationships/image" Target="../media/image92.tiff"/><Relationship Id="rId26" Type="http://schemas.openxmlformats.org/officeDocument/2006/relationships/image" Target="../media/image100.png"/><Relationship Id="rId3" Type="http://schemas.openxmlformats.org/officeDocument/2006/relationships/image" Target="../media/image80.png"/><Relationship Id="rId21" Type="http://schemas.openxmlformats.org/officeDocument/2006/relationships/image" Target="../media/image95.tiff"/><Relationship Id="rId34" Type="http://schemas.openxmlformats.org/officeDocument/2006/relationships/image" Target="../media/image108.png"/><Relationship Id="rId7" Type="http://schemas.openxmlformats.org/officeDocument/2006/relationships/image" Target="../media/image84.tiff"/><Relationship Id="rId12" Type="http://schemas.openxmlformats.org/officeDocument/2006/relationships/image" Target="../media/image76.tiff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2" Type="http://schemas.openxmlformats.org/officeDocument/2006/relationships/image" Target="../media/image79.png"/><Relationship Id="rId16" Type="http://schemas.openxmlformats.org/officeDocument/2006/relationships/image" Target="../media/image72.jpeg"/><Relationship Id="rId20" Type="http://schemas.openxmlformats.org/officeDocument/2006/relationships/image" Target="../media/image94.tiff"/><Relationship Id="rId29" Type="http://schemas.openxmlformats.org/officeDocument/2006/relationships/image" Target="../media/image10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66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78.tiff"/><Relationship Id="rId5" Type="http://schemas.openxmlformats.org/officeDocument/2006/relationships/image" Target="../media/image82.tiff"/><Relationship Id="rId15" Type="http://schemas.openxmlformats.org/officeDocument/2006/relationships/image" Target="../media/image90.tiff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77.tiff"/><Relationship Id="rId10" Type="http://schemas.openxmlformats.org/officeDocument/2006/relationships/image" Target="../media/image87.tiff"/><Relationship Id="rId19" Type="http://schemas.openxmlformats.org/officeDocument/2006/relationships/image" Target="../media/image93.tiff"/><Relationship Id="rId31" Type="http://schemas.openxmlformats.org/officeDocument/2006/relationships/image" Target="../media/image105.png"/><Relationship Id="rId4" Type="http://schemas.openxmlformats.org/officeDocument/2006/relationships/image" Target="../media/image81.png"/><Relationship Id="rId9" Type="http://schemas.openxmlformats.org/officeDocument/2006/relationships/image" Target="../media/image86.tiff"/><Relationship Id="rId14" Type="http://schemas.openxmlformats.org/officeDocument/2006/relationships/image" Target="../media/image89.tiff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tiff"/><Relationship Id="rId35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6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tiff"/><Relationship Id="rId13" Type="http://schemas.openxmlformats.org/officeDocument/2006/relationships/image" Target="../media/image124.png"/><Relationship Id="rId18" Type="http://schemas.openxmlformats.org/officeDocument/2006/relationships/image" Target="../media/image128.png"/><Relationship Id="rId3" Type="http://schemas.openxmlformats.org/officeDocument/2006/relationships/image" Target="../media/image117.tiff"/><Relationship Id="rId21" Type="http://schemas.openxmlformats.org/officeDocument/2006/relationships/image" Target="../media/image130.tiff"/><Relationship Id="rId7" Type="http://schemas.openxmlformats.org/officeDocument/2006/relationships/image" Target="../media/image69.tiff"/><Relationship Id="rId12" Type="http://schemas.openxmlformats.org/officeDocument/2006/relationships/image" Target="../media/image53.tiff"/><Relationship Id="rId17" Type="http://schemas.openxmlformats.org/officeDocument/2006/relationships/image" Target="../media/image127.png"/><Relationship Id="rId2" Type="http://schemas.openxmlformats.org/officeDocument/2006/relationships/image" Target="../media/image110.png"/><Relationship Id="rId16" Type="http://schemas.openxmlformats.org/officeDocument/2006/relationships/image" Target="../media/image126.png"/><Relationship Id="rId20" Type="http://schemas.openxmlformats.org/officeDocument/2006/relationships/image" Target="../media/image71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9.tiff"/><Relationship Id="rId11" Type="http://schemas.openxmlformats.org/officeDocument/2006/relationships/image" Target="../media/image123.png"/><Relationship Id="rId24" Type="http://schemas.openxmlformats.org/officeDocument/2006/relationships/image" Target="../media/image5.png"/><Relationship Id="rId5" Type="http://schemas.openxmlformats.org/officeDocument/2006/relationships/image" Target="../media/image118.png"/><Relationship Id="rId15" Type="http://schemas.openxmlformats.org/officeDocument/2006/relationships/image" Target="../media/image70.tiff"/><Relationship Id="rId23" Type="http://schemas.openxmlformats.org/officeDocument/2006/relationships/image" Target="../media/image131.png"/><Relationship Id="rId10" Type="http://schemas.openxmlformats.org/officeDocument/2006/relationships/image" Target="../media/image122.tiff"/><Relationship Id="rId19" Type="http://schemas.openxmlformats.org/officeDocument/2006/relationships/image" Target="../media/image129.png"/><Relationship Id="rId4" Type="http://schemas.openxmlformats.org/officeDocument/2006/relationships/image" Target="../media/image68.png"/><Relationship Id="rId9" Type="http://schemas.openxmlformats.org/officeDocument/2006/relationships/image" Target="../media/image121.tiff"/><Relationship Id="rId14" Type="http://schemas.openxmlformats.org/officeDocument/2006/relationships/image" Target="../media/image125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81"/>
          <p:cNvSpPr/>
          <p:nvPr/>
        </p:nvSpPr>
        <p:spPr>
          <a:xfrm>
            <a:off x="331" y="7833990"/>
            <a:ext cx="13007121" cy="20598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6" name="image49.jpg" descr="image49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17" y="-45430"/>
            <a:ext cx="13003284" cy="813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2.png" descr="image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94348" y="6032500"/>
            <a:ext cx="10436064" cy="28480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ZoneTexte 1"/>
          <p:cNvSpPr txBox="1"/>
          <p:nvPr/>
        </p:nvSpPr>
        <p:spPr>
          <a:xfrm>
            <a:off x="-3698" y="9183755"/>
            <a:ext cx="13004801" cy="519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666" tIns="48666" rIns="48666" bIns="48666">
            <a:spAutoFit/>
          </a:bodyPr>
          <a:lstStyle>
            <a:lvl1pPr algn="ctr" defTabSz="579989">
              <a:tabLst>
                <a:tab pos="127000" algn="l"/>
              </a:tabLst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Paris, Sophia Antipolis, London, San Jose USA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66"/>
          <p:cNvSpPr/>
          <p:nvPr/>
        </p:nvSpPr>
        <p:spPr>
          <a:xfrm>
            <a:off x="3874467" y="5786535"/>
            <a:ext cx="5039907" cy="289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170" y="10800"/>
                </a:moveTo>
                <a:cubicBezTo>
                  <a:pt x="2170" y="14682"/>
                  <a:pt x="6034" y="17828"/>
                  <a:pt x="10800" y="17828"/>
                </a:cubicBezTo>
                <a:cubicBezTo>
                  <a:pt x="15566" y="17828"/>
                  <a:pt x="19430" y="14682"/>
                  <a:pt x="19430" y="10800"/>
                </a:cubicBezTo>
                <a:cubicBezTo>
                  <a:pt x="19430" y="6918"/>
                  <a:pt x="15566" y="3772"/>
                  <a:pt x="10800" y="3772"/>
                </a:cubicBezTo>
                <a:cubicBezTo>
                  <a:pt x="6034" y="3772"/>
                  <a:pt x="2170" y="6918"/>
                  <a:pt x="2170" y="10800"/>
                </a:cubicBezTo>
                <a:close/>
              </a:path>
            </a:pathLst>
          </a:custGeom>
          <a:solidFill>
            <a:srgbClr val="DD5C2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3543">
              <a:defRPr sz="2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7" name="Shape 67"/>
          <p:cNvSpPr/>
          <p:nvPr/>
        </p:nvSpPr>
        <p:spPr>
          <a:xfrm flipH="1">
            <a:off x="2338157" y="7173543"/>
            <a:ext cx="1238885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8" name="Shape 68"/>
          <p:cNvSpPr txBox="1"/>
          <p:nvPr/>
        </p:nvSpPr>
        <p:spPr>
          <a:xfrm>
            <a:off x="188834" y="5432271"/>
            <a:ext cx="2149549" cy="1493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>
            <a:lvl1pPr algn="ctr" defTabSz="823543">
              <a:defRPr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Data from Mining Machine Sensors  </a:t>
            </a:r>
          </a:p>
        </p:txBody>
      </p:sp>
      <p:sp>
        <p:nvSpPr>
          <p:cNvPr id="539" name="Shape 69"/>
          <p:cNvSpPr txBox="1"/>
          <p:nvPr/>
        </p:nvSpPr>
        <p:spPr>
          <a:xfrm>
            <a:off x="8653046" y="7650560"/>
            <a:ext cx="1907628" cy="88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/>
          <a:p>
            <a:pPr algn="ctr" defTabSz="823543">
              <a:defRPr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Processing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algn="ctr" defTabSz="823543">
              <a:defRPr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 Premises and in</a:t>
            </a:r>
          </a:p>
        </p:txBody>
      </p:sp>
      <p:grpSp>
        <p:nvGrpSpPr>
          <p:cNvPr id="542" name="Shape 70"/>
          <p:cNvGrpSpPr/>
          <p:nvPr/>
        </p:nvGrpSpPr>
        <p:grpSpPr>
          <a:xfrm>
            <a:off x="8200063" y="6776500"/>
            <a:ext cx="856089" cy="864503"/>
            <a:chOff x="0" y="0"/>
            <a:chExt cx="856088" cy="864502"/>
          </a:xfrm>
        </p:grpSpPr>
        <p:sp>
          <p:nvSpPr>
            <p:cNvPr id="540" name="Shape 71"/>
            <p:cNvSpPr/>
            <p:nvPr/>
          </p:nvSpPr>
          <p:spPr>
            <a:xfrm>
              <a:off x="-1" y="930"/>
              <a:ext cx="856090" cy="8635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3543">
                <a:defRPr sz="2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41" name="Shape 72" descr="Shape 72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166584" y="-1"/>
              <a:ext cx="482257" cy="785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3" name="Shape 73"/>
          <p:cNvSpPr txBox="1"/>
          <p:nvPr/>
        </p:nvSpPr>
        <p:spPr>
          <a:xfrm>
            <a:off x="10640531" y="8427924"/>
            <a:ext cx="2364269" cy="115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>
            <a:lvl1pPr algn="ctr" defTabSz="823543">
              <a:defRPr sz="22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Health and performance of machines</a:t>
            </a:r>
          </a:p>
        </p:txBody>
      </p:sp>
      <p:sp>
        <p:nvSpPr>
          <p:cNvPr id="544" name="Shape 74"/>
          <p:cNvSpPr/>
          <p:nvPr/>
        </p:nvSpPr>
        <p:spPr>
          <a:xfrm flipV="1">
            <a:off x="8047752" y="4947744"/>
            <a:ext cx="801150" cy="936258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45" name="Shape 75" descr="Shape 7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58995" y="6896102"/>
            <a:ext cx="3475384" cy="74598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78"/>
          <p:cNvSpPr/>
          <p:nvPr/>
        </p:nvSpPr>
        <p:spPr>
          <a:xfrm>
            <a:off x="8508751" y="3825380"/>
            <a:ext cx="817071" cy="17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32" y="0"/>
                </a:lnTo>
                <a:lnTo>
                  <a:pt x="2046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3543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7" name="Shape 79"/>
          <p:cNvSpPr txBox="1"/>
          <p:nvPr/>
        </p:nvSpPr>
        <p:spPr>
          <a:xfrm>
            <a:off x="6707223" y="3975096"/>
            <a:ext cx="4635820" cy="807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/>
          <a:p>
            <a:pPr algn="ctr" defTabSz="823543">
              <a:defRPr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Schedule data analytics 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algn="ctr" defTabSz="823543">
              <a:defRPr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hourly or on events</a:t>
            </a:r>
          </a:p>
        </p:txBody>
      </p:sp>
      <p:pic>
        <p:nvPicPr>
          <p:cNvPr id="548" name="Shape 80" descr="Shape 80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496442" y="2450845"/>
            <a:ext cx="612632" cy="114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Shape 81" descr="Shape 81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9740596" y="1746522"/>
            <a:ext cx="1532773" cy="454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Shape 82" descr="Shape 82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1304792" y="1652392"/>
            <a:ext cx="1444701" cy="144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3" name="Shape 83"/>
          <p:cNvGrpSpPr/>
          <p:nvPr/>
        </p:nvGrpSpPr>
        <p:grpSpPr>
          <a:xfrm>
            <a:off x="3574682" y="6659584"/>
            <a:ext cx="1098342" cy="1098342"/>
            <a:chOff x="0" y="0"/>
            <a:chExt cx="1098341" cy="1098341"/>
          </a:xfrm>
        </p:grpSpPr>
        <p:sp>
          <p:nvSpPr>
            <p:cNvPr id="551" name="Shape 84"/>
            <p:cNvSpPr/>
            <p:nvPr/>
          </p:nvSpPr>
          <p:spPr>
            <a:xfrm>
              <a:off x="132657" y="176256"/>
              <a:ext cx="856089" cy="8635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3543">
                <a:defRPr sz="2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52" name="Shape 85" descr="Shape 85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tretch>
              <a:fillRect/>
            </a:stretch>
          </p:blipFill>
          <p:spPr>
            <a:xfrm>
              <a:off x="0" y="0"/>
              <a:ext cx="1098342" cy="109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4" name="Shape 86"/>
          <p:cNvSpPr txBox="1"/>
          <p:nvPr/>
        </p:nvSpPr>
        <p:spPr>
          <a:xfrm>
            <a:off x="2884491" y="7516200"/>
            <a:ext cx="1477115" cy="38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>
            <a:lvl1pPr algn="ctr" defTabSz="823543">
              <a:defRPr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Data</a:t>
            </a:r>
          </a:p>
        </p:txBody>
      </p:sp>
      <p:sp>
        <p:nvSpPr>
          <p:cNvPr id="555" name="Shape 87"/>
          <p:cNvSpPr/>
          <p:nvPr/>
        </p:nvSpPr>
        <p:spPr>
          <a:xfrm flipH="1" flipV="1">
            <a:off x="9056151" y="7209217"/>
            <a:ext cx="1612374" cy="2988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6" name="Shape 89"/>
          <p:cNvSpPr/>
          <p:nvPr/>
        </p:nvSpPr>
        <p:spPr>
          <a:xfrm flipH="1">
            <a:off x="2364551" y="4986026"/>
            <a:ext cx="12801" cy="219733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57" name="Shape 90" descr="Shape 90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0808206" y="6490751"/>
            <a:ext cx="2086188" cy="193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Shape 91" descr="Shape 91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637013" y="3198791"/>
            <a:ext cx="1819382" cy="1819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Shape 93" descr="Shape 93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1272285" y="1495396"/>
            <a:ext cx="2197332" cy="219733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73"/>
          <p:cNvSpPr txBox="1"/>
          <p:nvPr/>
        </p:nvSpPr>
        <p:spPr>
          <a:xfrm>
            <a:off x="10233828" y="5188475"/>
            <a:ext cx="2799608" cy="141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6" tIns="64996" rIns="64996" bIns="64996">
            <a:spAutoFit/>
          </a:bodyPr>
          <a:lstStyle>
            <a:lvl1pPr algn="ctr" defTabSz="823543">
              <a:defRPr sz="2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Real-Time Control &amp; Optimizations</a:t>
            </a:r>
          </a:p>
        </p:txBody>
      </p:sp>
      <p:pic>
        <p:nvPicPr>
          <p:cNvPr id="561" name="Image 3" descr="Image 3"/>
          <p:cNvPicPr>
            <a:picLocks noChangeAspect="1"/>
          </p:cNvPicPr>
          <p:nvPr/>
        </p:nvPicPr>
        <p:blipFill>
          <a:blip r:embed="rId11" cstate="print">
            <a:extLst/>
          </a:blip>
          <a:srcRect l="346" t="8707" r="9180"/>
          <a:stretch>
            <a:fillRect/>
          </a:stretch>
        </p:blipFill>
        <p:spPr>
          <a:xfrm>
            <a:off x="7535615" y="2521337"/>
            <a:ext cx="2765109" cy="1262028"/>
          </a:xfrm>
          <a:prstGeom prst="rect">
            <a:avLst/>
          </a:prstGeom>
          <a:ln w="57150">
            <a:solidFill>
              <a:srgbClr val="000000"/>
            </a:solidFill>
          </a:ln>
        </p:spPr>
      </p:pic>
      <p:sp>
        <p:nvSpPr>
          <p:cNvPr id="562" name="Titre 2"/>
          <p:cNvSpPr txBox="1">
            <a:spLocks noGrp="1"/>
          </p:cNvSpPr>
          <p:nvPr>
            <p:ph type="title"/>
          </p:nvPr>
        </p:nvSpPr>
        <p:spPr>
          <a:xfrm>
            <a:off x="4250459" y="17960"/>
            <a:ext cx="4116189" cy="920205"/>
          </a:xfrm>
          <a:prstGeom prst="rect">
            <a:avLst/>
          </a:prstGeom>
        </p:spPr>
        <p:txBody>
          <a:bodyPr/>
          <a:lstStyle>
            <a:lvl1pPr defTabSz="353793">
              <a:defRPr sz="2684"/>
            </a:lvl1pPr>
          </a:lstStyle>
          <a:p>
            <a:r>
              <a:t>IoT Automation in the Cloud</a:t>
            </a:r>
          </a:p>
        </p:txBody>
      </p:sp>
      <p:pic>
        <p:nvPicPr>
          <p:cNvPr id="563" name="Image 5" descr="Image 5"/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3833447" y="1278345"/>
            <a:ext cx="2993472" cy="299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Picture 5" descr="Picture 5"/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7800364" y="8545294"/>
            <a:ext cx="2827585" cy="106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 30" descr="Image 30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143843" y="514633"/>
            <a:ext cx="4016677" cy="411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fast" advClick="1" p14:dur="250">
        <p:dissolv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650239" y="1700129"/>
            <a:ext cx="11704322" cy="70126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2"/>
              </a:buBlip>
              <a:defRPr sz="3200"/>
            </a:lvl1pPr>
          </a:lstStyle>
          <a:p>
            <a:r>
              <a:t>Platform for Cosmetic Formulation for 2000 persons around the world and for Innovation Team. (Statistic, Machine Learning, Use of Language R)</a:t>
            </a:r>
          </a:p>
        </p:txBody>
      </p:sp>
      <p:pic>
        <p:nvPicPr>
          <p:cNvPr id="568" name="Picture 3" descr="Picture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797778" y="417957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icture 4" descr="Picture 4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37795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108405" y="36271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icture 6" descr="Picture 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46939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icture 7" descr="Picture 7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840934" y="4427220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48"/>
          <p:cNvSpPr txBox="1"/>
          <p:nvPr/>
        </p:nvSpPr>
        <p:spPr>
          <a:xfrm>
            <a:off x="9606957" y="2808915"/>
            <a:ext cx="3397842" cy="803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2 000 persons </a:t>
            </a:r>
            <a:endParaRPr sz="7800">
              <a:latin typeface="+mn-lt"/>
              <a:ea typeface="+mn-ea"/>
              <a:cs typeface="+mn-cs"/>
              <a:sym typeface="Arial"/>
            </a:endParaRPr>
          </a:p>
          <a:p>
            <a: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around the World</a:t>
            </a:r>
          </a:p>
        </p:txBody>
      </p:sp>
      <p:pic>
        <p:nvPicPr>
          <p:cNvPr id="574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008913" y="368427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095184" y="4427220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48"/>
          <p:cNvSpPr txBox="1"/>
          <p:nvPr/>
        </p:nvSpPr>
        <p:spPr>
          <a:xfrm>
            <a:off x="9822336" y="6787353"/>
            <a:ext cx="3397842" cy="80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Innovation Team (Statistics, ML, R)</a:t>
            </a:r>
          </a:p>
        </p:txBody>
      </p:sp>
      <p:pic>
        <p:nvPicPr>
          <p:cNvPr id="577" name="Picture 3" descr="Picture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797778" y="823721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Picture 4" descr="Picture 4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78371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108405" y="76847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Picture 6" descr="Picture 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87515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icture 7" descr="Picture 7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840934" y="84848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578055" y="80657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095184" y="8484869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Picture 3" descr="Picture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797778" y="505587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icture 4" descr="Picture 4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46558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108405" y="45034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6" descr="Picture 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070407" y="55702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icture 7" descr="Picture 7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840934" y="53035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578055" y="48844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icture 5" descr="Pictur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095184" y="5303520"/>
            <a:ext cx="6477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Picture 9" descr="Picture 9"/>
          <p:cNvPicPr>
            <a:picLocks noChangeAspect="1"/>
          </p:cNvPicPr>
          <p:nvPr/>
        </p:nvPicPr>
        <p:blipFill>
          <a:blip r:embed="rId4" cstate="print">
            <a:extLst/>
          </a:blip>
          <a:srcRect l="54442" t="26710" r="17378" b="10650"/>
          <a:stretch>
            <a:fillRect/>
          </a:stretch>
        </p:blipFill>
        <p:spPr>
          <a:xfrm>
            <a:off x="3276599" y="5017770"/>
            <a:ext cx="1212119" cy="1514475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Oval 2"/>
          <p:cNvSpPr/>
          <p:nvPr/>
        </p:nvSpPr>
        <p:spPr>
          <a:xfrm>
            <a:off x="57150" y="3246120"/>
            <a:ext cx="7886700" cy="6048002"/>
          </a:xfrm>
          <a:prstGeom prst="ellipse">
            <a:avLst/>
          </a:prstGeom>
          <a:ln w="76200">
            <a:solidFill>
              <a:srgbClr val="20409A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825500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593" name="Shape 48"/>
          <p:cNvSpPr txBox="1"/>
          <p:nvPr/>
        </p:nvSpPr>
        <p:spPr>
          <a:xfrm>
            <a:off x="2910551" y="4443288"/>
            <a:ext cx="1944216" cy="39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Workflows</a:t>
            </a:r>
          </a:p>
        </p:txBody>
      </p:sp>
      <p:pic>
        <p:nvPicPr>
          <p:cNvPr id="594" name="Picture 10" descr="Picture 10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410200" y="4881569"/>
            <a:ext cx="1936424" cy="1936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Picture 11" descr="Picture 11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908692" y="5001100"/>
            <a:ext cx="1357853" cy="1357853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Shape 48"/>
          <p:cNvSpPr txBox="1"/>
          <p:nvPr/>
        </p:nvSpPr>
        <p:spPr>
          <a:xfrm>
            <a:off x="5015641" y="4443288"/>
            <a:ext cx="2262824" cy="39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Orchestration</a:t>
            </a:r>
          </a:p>
        </p:txBody>
      </p:sp>
      <p:pic>
        <p:nvPicPr>
          <p:cNvPr id="597" name="Picture 2" descr="Picture 2"/>
          <p:cNvPicPr>
            <a:picLocks noChangeAspect="1"/>
          </p:cNvPicPr>
          <p:nvPr/>
        </p:nvPicPr>
        <p:blipFill>
          <a:blip r:embed="rId7" cstate="print">
            <a:extLst/>
          </a:blip>
          <a:srcRect l="49295" t="65613" r="40484" b="14456"/>
          <a:stretch>
            <a:fillRect/>
          </a:stretch>
        </p:blipFill>
        <p:spPr>
          <a:xfrm>
            <a:off x="3264234" y="7631948"/>
            <a:ext cx="1329051" cy="123825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48"/>
          <p:cNvSpPr txBox="1"/>
          <p:nvPr/>
        </p:nvSpPr>
        <p:spPr>
          <a:xfrm>
            <a:off x="525482" y="4443288"/>
            <a:ext cx="2262823" cy="39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Monitoring</a:t>
            </a:r>
          </a:p>
        </p:txBody>
      </p:sp>
      <p:pic>
        <p:nvPicPr>
          <p:cNvPr id="599" name="Picture 8" descr="Picture 8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964644" y="7355053"/>
            <a:ext cx="1009990" cy="100999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traight Arrow Connector 4"/>
          <p:cNvSpPr/>
          <p:nvPr/>
        </p:nvSpPr>
        <p:spPr>
          <a:xfrm flipH="1">
            <a:off x="7489779" y="4086654"/>
            <a:ext cx="2351155" cy="1678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1" name="Straight Arrow Connector 45"/>
          <p:cNvSpPr/>
          <p:nvPr/>
        </p:nvSpPr>
        <p:spPr>
          <a:xfrm flipH="1">
            <a:off x="7489779" y="4884420"/>
            <a:ext cx="2351155" cy="100965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2" name="Straight Arrow Connector 46"/>
          <p:cNvSpPr/>
          <p:nvPr/>
        </p:nvSpPr>
        <p:spPr>
          <a:xfrm flipH="1">
            <a:off x="7489780" y="5570220"/>
            <a:ext cx="2206151" cy="50006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3" name="Straight Arrow Connector 52"/>
          <p:cNvSpPr/>
          <p:nvPr/>
        </p:nvSpPr>
        <p:spPr>
          <a:xfrm flipH="1">
            <a:off x="7489780" y="6041706"/>
            <a:ext cx="3412126" cy="22841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4" name="Straight Arrow Connector 55"/>
          <p:cNvSpPr/>
          <p:nvPr/>
        </p:nvSpPr>
        <p:spPr>
          <a:xfrm flipH="1" flipV="1">
            <a:off x="7489780" y="6596585"/>
            <a:ext cx="3564526" cy="13263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5" name="Straight Arrow Connector 56"/>
          <p:cNvSpPr/>
          <p:nvPr/>
        </p:nvSpPr>
        <p:spPr>
          <a:xfrm flipH="1" flipV="1">
            <a:off x="7489779" y="6847433"/>
            <a:ext cx="2998855" cy="133333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6" name="Straight Arrow Connector 57"/>
          <p:cNvSpPr/>
          <p:nvPr/>
        </p:nvSpPr>
        <p:spPr>
          <a:xfrm flipH="1" flipV="1">
            <a:off x="7489780" y="6998631"/>
            <a:ext cx="2358552" cy="175293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7" name="Straight Arrow Connector 66"/>
          <p:cNvSpPr/>
          <p:nvPr/>
        </p:nvSpPr>
        <p:spPr>
          <a:xfrm flipH="1">
            <a:off x="4459933" y="6817993"/>
            <a:ext cx="2042469" cy="69610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8" name="Straight Arrow Connector 72"/>
          <p:cNvSpPr/>
          <p:nvPr/>
        </p:nvSpPr>
        <p:spPr>
          <a:xfrm>
            <a:off x="1587618" y="6358952"/>
            <a:ext cx="2144443" cy="128470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9" name="Straight Arrow Connector 75"/>
          <p:cNvSpPr/>
          <p:nvPr/>
        </p:nvSpPr>
        <p:spPr>
          <a:xfrm>
            <a:off x="3671801" y="6614446"/>
            <a:ext cx="415290" cy="89965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10" name="Shape 48"/>
          <p:cNvSpPr txBox="1"/>
          <p:nvPr/>
        </p:nvSpPr>
        <p:spPr>
          <a:xfrm>
            <a:off x="1762967" y="8469479"/>
            <a:ext cx="1321393" cy="39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Data</a:t>
            </a:r>
          </a:p>
        </p:txBody>
      </p:sp>
      <p:sp>
        <p:nvSpPr>
          <p:cNvPr id="611" name="Shape 48"/>
          <p:cNvSpPr txBox="1"/>
          <p:nvPr/>
        </p:nvSpPr>
        <p:spPr>
          <a:xfrm>
            <a:off x="3027209" y="8674118"/>
            <a:ext cx="1409701" cy="39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Compute</a:t>
            </a:r>
          </a:p>
        </p:txBody>
      </p:sp>
      <p:sp>
        <p:nvSpPr>
          <p:cNvPr id="612" name="Shape 48"/>
          <p:cNvSpPr txBox="1"/>
          <p:nvPr/>
        </p:nvSpPr>
        <p:spPr>
          <a:xfrm>
            <a:off x="4459933" y="8380161"/>
            <a:ext cx="1409701" cy="57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825287">
              <a:lnSpc>
                <a:spcPts val="2300"/>
              </a:lnSpc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</a:t>
            </a:r>
            <a:endParaRPr sz="7800">
              <a:latin typeface="+mn-lt"/>
              <a:ea typeface="+mn-ea"/>
              <a:cs typeface="+mn-cs"/>
              <a:sym typeface="Arial"/>
            </a:endParaRPr>
          </a:p>
          <a:p>
            <a:pPr algn="ctr" defTabSz="825287">
              <a:lnSpc>
                <a:spcPts val="2100"/>
              </a:lnSpc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Mining</a:t>
            </a:r>
          </a:p>
        </p:txBody>
      </p:sp>
      <p:sp>
        <p:nvSpPr>
          <p:cNvPr id="613" name="Shape 48"/>
          <p:cNvSpPr txBox="1"/>
          <p:nvPr/>
        </p:nvSpPr>
        <p:spPr>
          <a:xfrm>
            <a:off x="7489780" y="3157371"/>
            <a:ext cx="1321393" cy="161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825287">
              <a:defRPr sz="2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Private Network + HTTPS</a:t>
            </a:r>
          </a:p>
        </p:txBody>
      </p:sp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9" cstate="print">
            <a:extLst/>
          </a:blip>
          <a:srcRect l="4582" t="14689" r="1737" b="34398"/>
          <a:stretch>
            <a:fillRect/>
          </a:stretch>
        </p:blipFill>
        <p:spPr>
          <a:xfrm>
            <a:off x="288763" y="340389"/>
            <a:ext cx="3332890" cy="69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 54"/>
          <p:cNvGrpSpPr/>
          <p:nvPr/>
        </p:nvGrpSpPr>
        <p:grpSpPr>
          <a:xfrm>
            <a:off x="4737736" y="7475179"/>
            <a:ext cx="854097" cy="854097"/>
            <a:chOff x="0" y="0"/>
            <a:chExt cx="854096" cy="854096"/>
          </a:xfrm>
        </p:grpSpPr>
        <p:pic>
          <p:nvPicPr>
            <p:cNvPr id="615" name="Picture 10" descr="Picture 10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0" y="0"/>
              <a:ext cx="854097" cy="85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6" name="Picture 2" descr="Picture 2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70578" y="191953"/>
              <a:ext cx="718398" cy="545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fast" advClick="1" p14:dur="250">
        <p:dissolv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itle 1"/>
          <p:cNvSpPr txBox="1">
            <a:spLocks noGrp="1"/>
          </p:cNvSpPr>
          <p:nvPr>
            <p:ph type="title"/>
          </p:nvPr>
        </p:nvSpPr>
        <p:spPr>
          <a:xfrm>
            <a:off x="2542519" y="427887"/>
            <a:ext cx="5871350" cy="692409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t>Large Scale Data Analysis</a:t>
            </a:r>
          </a:p>
        </p:txBody>
      </p:sp>
      <p:grpSp>
        <p:nvGrpSpPr>
          <p:cNvPr id="622" name="Cloud 2"/>
          <p:cNvGrpSpPr/>
          <p:nvPr/>
        </p:nvGrpSpPr>
        <p:grpSpPr>
          <a:xfrm>
            <a:off x="31450" y="1551638"/>
            <a:ext cx="6578290" cy="4179227"/>
            <a:chOff x="0" y="0"/>
            <a:chExt cx="6578288" cy="4179225"/>
          </a:xfrm>
        </p:grpSpPr>
        <p:sp>
          <p:nvSpPr>
            <p:cNvPr id="620" name="Shape"/>
            <p:cNvSpPr/>
            <p:nvPr/>
          </p:nvSpPr>
          <p:spPr>
            <a:xfrm>
              <a:off x="0" y="0"/>
              <a:ext cx="6578289" cy="417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 defTabSz="649903">
                <a:defRPr sz="2500" b="1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21" name="Shape"/>
            <p:cNvSpPr/>
            <p:nvPr/>
          </p:nvSpPr>
          <p:spPr>
            <a:xfrm>
              <a:off x="334031" y="212509"/>
              <a:ext cx="6027908" cy="354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 defTabSz="649903">
                <a:defRPr sz="2500" b="1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</p:grpSp>
      <p:grpSp>
        <p:nvGrpSpPr>
          <p:cNvPr id="625" name="Cloud 3"/>
          <p:cNvGrpSpPr/>
          <p:nvPr/>
        </p:nvGrpSpPr>
        <p:grpSpPr>
          <a:xfrm>
            <a:off x="4420216" y="4987000"/>
            <a:ext cx="8191815" cy="5056863"/>
            <a:chOff x="0" y="0"/>
            <a:chExt cx="8191813" cy="5056861"/>
          </a:xfrm>
        </p:grpSpPr>
        <p:sp>
          <p:nvSpPr>
            <p:cNvPr id="623" name="Shape"/>
            <p:cNvSpPr/>
            <p:nvPr/>
          </p:nvSpPr>
          <p:spPr>
            <a:xfrm>
              <a:off x="0" y="0"/>
              <a:ext cx="8191814" cy="505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 defTabSz="649903">
                <a:defRPr sz="25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24" name="Shape"/>
            <p:cNvSpPr/>
            <p:nvPr/>
          </p:nvSpPr>
          <p:spPr>
            <a:xfrm>
              <a:off x="415963" y="257136"/>
              <a:ext cx="7506436" cy="4293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 defTabSz="649903">
                <a:defRPr sz="25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</p:grpSp>
      <p:sp>
        <p:nvSpPr>
          <p:cNvPr id="626" name="TextBox 7"/>
          <p:cNvSpPr txBox="1"/>
          <p:nvPr/>
        </p:nvSpPr>
        <p:spPr>
          <a:xfrm>
            <a:off x="6369734" y="1555665"/>
            <a:ext cx="6135985" cy="1224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/>
          <a:p>
            <a:pPr algn="ctr" defTabSz="649903">
              <a:defRPr sz="2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Quantitative Metagenomics Platform</a:t>
            </a:r>
            <a:br/>
            <a:r>
              <a:t>for gene profiling and statistical analysis</a:t>
            </a:r>
          </a:p>
        </p:txBody>
      </p:sp>
      <p:pic>
        <p:nvPicPr>
          <p:cNvPr id="627" name="Picture 8" descr="Picture 8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656503" y="2289674"/>
            <a:ext cx="1541310" cy="120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icture 9" descr="Pictur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381012" y="2241663"/>
            <a:ext cx="1541310" cy="12073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Left-Right Arrow 12"/>
          <p:cNvGrpSpPr/>
          <p:nvPr/>
        </p:nvGrpSpPr>
        <p:grpSpPr>
          <a:xfrm>
            <a:off x="8448605" y="6166596"/>
            <a:ext cx="1007746" cy="1007747"/>
            <a:chOff x="0" y="0"/>
            <a:chExt cx="1007745" cy="1007745"/>
          </a:xfrm>
        </p:grpSpPr>
        <p:sp>
          <p:nvSpPr>
            <p:cNvPr id="629" name="Double Arrow"/>
            <p:cNvSpPr/>
            <p:nvPr/>
          </p:nvSpPr>
          <p:spPr>
            <a:xfrm rot="18900000">
              <a:off x="31798" y="263362"/>
              <a:ext cx="944149" cy="48102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30" name="SSL"/>
            <p:cNvSpPr txBox="1"/>
            <p:nvPr/>
          </p:nvSpPr>
          <p:spPr>
            <a:xfrm rot="18900000">
              <a:off x="152053" y="327902"/>
              <a:ext cx="703639" cy="351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SSL</a:t>
              </a:r>
            </a:p>
          </p:txBody>
        </p:sp>
      </p:grpSp>
      <p:sp>
        <p:nvSpPr>
          <p:cNvPr id="632" name="TextBox 13"/>
          <p:cNvSpPr txBox="1"/>
          <p:nvPr/>
        </p:nvSpPr>
        <p:spPr>
          <a:xfrm>
            <a:off x="781118" y="4329846"/>
            <a:ext cx="2772881" cy="85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>
            <a:lvl1pPr algn="ctr" defTabSz="649903">
              <a:defRPr sz="2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Domain-specific Users</a:t>
            </a:r>
          </a:p>
        </p:txBody>
      </p:sp>
      <p:sp>
        <p:nvSpPr>
          <p:cNvPr id="633" name="TextBox 15"/>
          <p:cNvSpPr txBox="1"/>
          <p:nvPr/>
        </p:nvSpPr>
        <p:spPr>
          <a:xfrm>
            <a:off x="7802136" y="8310688"/>
            <a:ext cx="1565219" cy="809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/>
          <a:p>
            <a: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Windows</a:t>
            </a:r>
            <a:br/>
            <a:r>
              <a:t>Cluster 1</a:t>
            </a:r>
          </a:p>
          <a:p>
            <a: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192 cores</a:t>
            </a:r>
          </a:p>
        </p:txBody>
      </p:sp>
      <p:pic>
        <p:nvPicPr>
          <p:cNvPr id="634" name="Picture 16" descr="Picture 1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301325" y="7049127"/>
            <a:ext cx="566839" cy="1079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7" descr="Picture 17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605418" y="7738944"/>
            <a:ext cx="649730" cy="64973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TextBox 18"/>
          <p:cNvSpPr txBox="1"/>
          <p:nvPr/>
        </p:nvSpPr>
        <p:spPr>
          <a:xfrm>
            <a:off x="9707005" y="8323960"/>
            <a:ext cx="1453012" cy="80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/>
          <a:p>
            <a: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Linux </a:t>
            </a:r>
          </a:p>
          <a:p>
            <a: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Cluster 2</a:t>
            </a:r>
          </a:p>
          <a:p>
            <a: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366 cores</a:t>
            </a:r>
          </a:p>
        </p:txBody>
      </p:sp>
      <p:pic>
        <p:nvPicPr>
          <p:cNvPr id="637" name="Picture 19" descr="Picture 19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206194" y="7049127"/>
            <a:ext cx="566839" cy="1079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Picture 20" descr="Picture 20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510287" y="7738944"/>
            <a:ext cx="649730" cy="649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1" name="Left-Right Arrow 26"/>
          <p:cNvGrpSpPr/>
          <p:nvPr/>
        </p:nvGrpSpPr>
        <p:grpSpPr>
          <a:xfrm>
            <a:off x="9461493" y="6170696"/>
            <a:ext cx="1007748" cy="1007748"/>
            <a:chOff x="0" y="0"/>
            <a:chExt cx="1007746" cy="1007746"/>
          </a:xfrm>
        </p:grpSpPr>
        <p:sp>
          <p:nvSpPr>
            <p:cNvPr id="639" name="Double Arrow"/>
            <p:cNvSpPr/>
            <p:nvPr/>
          </p:nvSpPr>
          <p:spPr>
            <a:xfrm rot="2700000">
              <a:off x="31798" y="263363"/>
              <a:ext cx="944150" cy="48102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40" name="SSL"/>
            <p:cNvSpPr txBox="1"/>
            <p:nvPr/>
          </p:nvSpPr>
          <p:spPr>
            <a:xfrm rot="2700000">
              <a:off x="152053" y="327902"/>
              <a:ext cx="703639" cy="351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SSL</a:t>
              </a:r>
            </a:p>
          </p:txBody>
        </p:sp>
      </p:grpSp>
      <p:pic>
        <p:nvPicPr>
          <p:cNvPr id="642" name="Picture 28" descr="Picture 28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827007" y="2423188"/>
            <a:ext cx="1200293" cy="706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icture 29" descr="Picture 29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592387" y="2605450"/>
            <a:ext cx="488153" cy="488153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extBox 31"/>
          <p:cNvSpPr txBox="1"/>
          <p:nvPr/>
        </p:nvSpPr>
        <p:spPr>
          <a:xfrm>
            <a:off x="3597619" y="3549918"/>
            <a:ext cx="1565219" cy="5805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>
            <a:lvl1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Scheduler Web Portal</a:t>
            </a:r>
          </a:p>
        </p:txBody>
      </p:sp>
      <p:pic>
        <p:nvPicPr>
          <p:cNvPr id="645" name="Picture 34" descr="Picture 34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736554" y="3346477"/>
            <a:ext cx="2830225" cy="60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Shape 78" descr="Shape 78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40522" y="210017"/>
            <a:ext cx="2549414" cy="1061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icture 36" descr="Picture 36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2273324" y="7434309"/>
            <a:ext cx="1460501" cy="1350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icture 12" descr="Picture 12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8155" y="7738943"/>
            <a:ext cx="990602" cy="6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Rectangle 95"/>
          <p:cNvSpPr txBox="1"/>
          <p:nvPr/>
        </p:nvSpPr>
        <p:spPr>
          <a:xfrm>
            <a:off x="264140" y="8542221"/>
            <a:ext cx="586589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649903">
              <a:defRPr sz="16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Total </a:t>
            </a:r>
            <a:endParaRPr sz="2500"/>
          </a:p>
          <a:p>
            <a:pPr algn="ctr" defTabSz="649903">
              <a:defRPr sz="16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DNA</a:t>
            </a:r>
          </a:p>
        </p:txBody>
      </p:sp>
      <p:sp>
        <p:nvSpPr>
          <p:cNvPr id="650" name="Rectangle 96"/>
          <p:cNvSpPr txBox="1"/>
          <p:nvPr/>
        </p:nvSpPr>
        <p:spPr>
          <a:xfrm>
            <a:off x="1929236" y="8578895"/>
            <a:ext cx="2135983" cy="67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649903">
              <a:defRPr sz="16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QC/Library preparation</a:t>
            </a:r>
          </a:p>
          <a:p>
            <a:pPr algn="ctr" defTabSz="649903">
              <a:defRPr sz="16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SoLiD/Illumina </a:t>
            </a:r>
            <a:endParaRPr sz="2500"/>
          </a:p>
          <a:p>
            <a:pPr algn="ctr" defTabSz="649903">
              <a:defRPr sz="16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Sequencing</a:t>
            </a:r>
          </a:p>
        </p:txBody>
      </p:sp>
      <p:sp>
        <p:nvSpPr>
          <p:cNvPr id="651" name="Right Arrow 40"/>
          <p:cNvSpPr/>
          <p:nvPr/>
        </p:nvSpPr>
        <p:spPr>
          <a:xfrm>
            <a:off x="1131968" y="7915302"/>
            <a:ext cx="1019700" cy="5244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4374"/>
          </a:solidFill>
          <a:ln>
            <a:solidFill>
              <a:srgbClr val="233864"/>
            </a:solidFill>
          </a:ln>
        </p:spPr>
        <p:txBody>
          <a:bodyPr lIns="45718" tIns="45718" rIns="45718" bIns="45718" anchor="ctr"/>
          <a:lstStyle/>
          <a:p>
            <a:pPr algn="ctr" defTabSz="649903">
              <a:defRPr sz="2100" b="1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grpSp>
        <p:nvGrpSpPr>
          <p:cNvPr id="654" name="Right Arrow 41"/>
          <p:cNvGrpSpPr/>
          <p:nvPr/>
        </p:nvGrpSpPr>
        <p:grpSpPr>
          <a:xfrm>
            <a:off x="3771012" y="6863016"/>
            <a:ext cx="2404401" cy="2168791"/>
            <a:chOff x="0" y="0"/>
            <a:chExt cx="2404399" cy="2168789"/>
          </a:xfrm>
        </p:grpSpPr>
        <p:sp>
          <p:nvSpPr>
            <p:cNvPr id="652" name="Arrow"/>
            <p:cNvSpPr/>
            <p:nvPr/>
          </p:nvSpPr>
          <p:spPr>
            <a:xfrm>
              <a:off x="0" y="0"/>
              <a:ext cx="2404400" cy="21687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53" name="1TB / Sequence Analysis"/>
            <p:cNvSpPr txBox="1"/>
            <p:nvPr/>
          </p:nvSpPr>
          <p:spPr>
            <a:xfrm>
              <a:off x="-1" y="566564"/>
              <a:ext cx="1862204" cy="103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21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1TB / Sequence Analysis</a:t>
              </a:r>
            </a:p>
          </p:txBody>
        </p:sp>
      </p:grpSp>
      <p:pic>
        <p:nvPicPr>
          <p:cNvPr id="655" name="Picture 42" descr="Picture 42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5654809" y="6488450"/>
            <a:ext cx="2234271" cy="2234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icture 2" descr="Picture 2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1728060" y="2410378"/>
            <a:ext cx="814460" cy="618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9" name="Left-Right Arrow 6"/>
          <p:cNvGrpSpPr/>
          <p:nvPr/>
        </p:nvGrpSpPr>
        <p:grpSpPr>
          <a:xfrm>
            <a:off x="5828988" y="3171676"/>
            <a:ext cx="2316339" cy="2316340"/>
            <a:chOff x="0" y="0"/>
            <a:chExt cx="2316338" cy="2316338"/>
          </a:xfrm>
        </p:grpSpPr>
        <p:sp>
          <p:nvSpPr>
            <p:cNvPr id="657" name="Double Arrow"/>
            <p:cNvSpPr/>
            <p:nvPr/>
          </p:nvSpPr>
          <p:spPr>
            <a:xfrm rot="2700000">
              <a:off x="-188713" y="867152"/>
              <a:ext cx="2693764" cy="58203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58" name="HTTPS"/>
            <p:cNvSpPr txBox="1"/>
            <p:nvPr/>
          </p:nvSpPr>
          <p:spPr>
            <a:xfrm rot="2700000">
              <a:off x="-43204" y="982199"/>
              <a:ext cx="2402747" cy="351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HTTPS</a:t>
              </a:r>
            </a:p>
          </p:txBody>
        </p:sp>
      </p:grpSp>
      <p:grpSp>
        <p:nvGrpSpPr>
          <p:cNvPr id="662" name="Left-Right Arrow 44"/>
          <p:cNvGrpSpPr/>
          <p:nvPr/>
        </p:nvGrpSpPr>
        <p:grpSpPr>
          <a:xfrm>
            <a:off x="3344011" y="3949064"/>
            <a:ext cx="3181765" cy="1907169"/>
            <a:chOff x="0" y="0"/>
            <a:chExt cx="3181764" cy="1907168"/>
          </a:xfrm>
        </p:grpSpPr>
        <p:sp>
          <p:nvSpPr>
            <p:cNvPr id="660" name="Double Arrow"/>
            <p:cNvSpPr/>
            <p:nvPr/>
          </p:nvSpPr>
          <p:spPr>
            <a:xfrm rot="1504689">
              <a:off x="-27251" y="657986"/>
              <a:ext cx="3236266" cy="591197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61" name="REST / HTTPS"/>
            <p:cNvSpPr txBox="1"/>
            <p:nvPr/>
          </p:nvSpPr>
          <p:spPr>
            <a:xfrm rot="1504689">
              <a:off x="120548" y="777613"/>
              <a:ext cx="2940668" cy="351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REST / HTTPS</a:t>
              </a:r>
            </a:p>
          </p:txBody>
        </p:sp>
      </p:grpSp>
      <p:pic>
        <p:nvPicPr>
          <p:cNvPr id="663" name="Picture 45" descr="Picture 45"/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8532801" y="3171675"/>
            <a:ext cx="1238223" cy="1238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icture 46" descr="Picture 46"/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7905257" y="7700118"/>
            <a:ext cx="806863" cy="806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7" name="Left-Right Arrow 49"/>
          <p:cNvGrpSpPr/>
          <p:nvPr/>
        </p:nvGrpSpPr>
        <p:grpSpPr>
          <a:xfrm>
            <a:off x="7111336" y="6166594"/>
            <a:ext cx="1007747" cy="1007747"/>
            <a:chOff x="0" y="0"/>
            <a:chExt cx="1007745" cy="1007745"/>
          </a:xfrm>
        </p:grpSpPr>
        <p:sp>
          <p:nvSpPr>
            <p:cNvPr id="665" name="Double Arrow"/>
            <p:cNvSpPr/>
            <p:nvPr/>
          </p:nvSpPr>
          <p:spPr>
            <a:xfrm rot="18900000">
              <a:off x="31798" y="263362"/>
              <a:ext cx="944149" cy="48102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2A437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49903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666" name="SSL"/>
            <p:cNvSpPr txBox="1"/>
            <p:nvPr/>
          </p:nvSpPr>
          <p:spPr>
            <a:xfrm rot="18900000">
              <a:off x="152053" y="327902"/>
              <a:ext cx="703639" cy="351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4993" tIns="64993" rIns="64993" bIns="64993" numCol="1" anchor="ctr">
              <a:spAutoFit/>
            </a:bodyPr>
            <a:lstStyle>
              <a:lvl1pPr algn="ctr" defTabSz="649903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SSL</a:t>
              </a:r>
            </a:p>
          </p:txBody>
        </p:sp>
      </p:grpSp>
      <p:sp>
        <p:nvSpPr>
          <p:cNvPr id="668" name="TextBox 50"/>
          <p:cNvSpPr txBox="1"/>
          <p:nvPr/>
        </p:nvSpPr>
        <p:spPr>
          <a:xfrm>
            <a:off x="5915771" y="8310689"/>
            <a:ext cx="1565219" cy="3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>
            <a:lvl1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40TB</a:t>
            </a:r>
          </a:p>
        </p:txBody>
      </p:sp>
      <p:pic>
        <p:nvPicPr>
          <p:cNvPr id="669" name="Picture 47" descr="Picture 47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8119081" y="5242871"/>
            <a:ext cx="3475384" cy="74597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TextBox 51"/>
          <p:cNvSpPr txBox="1"/>
          <p:nvPr/>
        </p:nvSpPr>
        <p:spPr>
          <a:xfrm>
            <a:off x="5682167" y="8615488"/>
            <a:ext cx="2234269" cy="35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>
            <a:lvl1pPr algn="ctr"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Parallel DataBase</a:t>
            </a:r>
          </a:p>
        </p:txBody>
      </p:sp>
      <p:sp>
        <p:nvSpPr>
          <p:cNvPr id="671" name="TextBox 52"/>
          <p:cNvSpPr txBox="1"/>
          <p:nvPr/>
        </p:nvSpPr>
        <p:spPr>
          <a:xfrm>
            <a:off x="9771023" y="3069608"/>
            <a:ext cx="3042934" cy="149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993" tIns="64993" rIns="64993" bIns="64993">
            <a:spAutoFit/>
          </a:bodyPr>
          <a:lstStyle/>
          <a:p>
            <a:pPr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Why // DB + ActiveEon:</a:t>
            </a:r>
          </a:p>
          <a:p>
            <a:pPr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Pre, Post Processing of Data Analysis.</a:t>
            </a:r>
          </a:p>
          <a:p>
            <a:pPr defTabSz="649903">
              <a:defRPr sz="16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Flexibility, Speed of Analysis with ActiveEon.</a:t>
            </a:r>
          </a:p>
          <a:p>
            <a:pPr defTabSz="649903">
              <a:defRPr sz="1600" u="sng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Finer Grain &amp; Faster</a:t>
            </a:r>
          </a:p>
        </p:txBody>
      </p:sp>
      <p:pic>
        <p:nvPicPr>
          <p:cNvPr id="672" name="Picture 4" descr="Picture 4"/>
          <p:cNvPicPr>
            <a:picLocks noChangeAspect="1"/>
          </p:cNvPicPr>
          <p:nvPr/>
        </p:nvPicPr>
        <p:blipFill>
          <a:blip r:embed="rId15" cstate="print">
            <a:extLst/>
          </a:blip>
          <a:stretch>
            <a:fillRect/>
          </a:stretch>
        </p:blipFill>
        <p:spPr>
          <a:xfrm>
            <a:off x="9943021" y="7745310"/>
            <a:ext cx="567266" cy="657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itre 3"/>
          <p:cNvSpPr txBox="1">
            <a:spLocks noGrp="1"/>
          </p:cNvSpPr>
          <p:nvPr>
            <p:ph type="title"/>
          </p:nvPr>
        </p:nvSpPr>
        <p:spPr>
          <a:xfrm>
            <a:off x="1389" y="276820"/>
            <a:ext cx="8412479" cy="927572"/>
          </a:xfrm>
          <a:prstGeom prst="rect">
            <a:avLst/>
          </a:prstGeom>
        </p:spPr>
        <p:txBody>
          <a:bodyPr/>
          <a:lstStyle/>
          <a:p>
            <a:r>
              <a:t>First Use Case:</a:t>
            </a:r>
          </a:p>
        </p:txBody>
      </p:sp>
      <p:pic>
        <p:nvPicPr>
          <p:cNvPr id="675" name="Image 8" descr="Image 8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61443" y="3045760"/>
            <a:ext cx="11663067" cy="655850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Rectangle 11"/>
          <p:cNvSpPr txBox="1"/>
          <p:nvPr/>
        </p:nvSpPr>
        <p:spPr>
          <a:xfrm>
            <a:off x="228598" y="1740511"/>
            <a:ext cx="12532661" cy="8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90501" algn="ctr">
              <a:defRPr sz="2800">
                <a:latin typeface="+mn-lt"/>
                <a:ea typeface="+mn-ea"/>
                <a:cs typeface="+mn-cs"/>
                <a:sym typeface="Arial"/>
              </a:defRPr>
            </a:pPr>
            <a:r>
              <a:t>Default detection on Hybrid Circuits manufacturing with Deep Learning: </a:t>
            </a:r>
          </a:p>
          <a:p>
            <a:pPr indent="190501" algn="ctr">
              <a:defRPr sz="2800" b="1">
                <a:solidFill>
                  <a:srgbClr val="0070C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Focus on Wire defaults </a:t>
            </a:r>
          </a:p>
        </p:txBody>
      </p:sp>
      <p:pic>
        <p:nvPicPr>
          <p:cNvPr id="677" name="deep_learning_header.png" descr="deep_learning_header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77011" y="6427692"/>
            <a:ext cx="5419265" cy="2231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1"/>
          <p:cNvSpPr txBox="1">
            <a:spLocks noGrp="1"/>
          </p:cNvSpPr>
          <p:nvPr>
            <p:ph type="body" idx="1"/>
          </p:nvPr>
        </p:nvSpPr>
        <p:spPr>
          <a:xfrm>
            <a:off x="650299" y="2277847"/>
            <a:ext cx="11704202" cy="5895304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1. </a:t>
            </a:r>
            <a:r>
              <a:rPr>
                <a:solidFill>
                  <a:srgbClr val="110803"/>
                </a:solidFill>
              </a:rPr>
              <a:t>Introduction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2. </a:t>
            </a:r>
            <a:r>
              <a:rPr>
                <a:solidFill>
                  <a:srgbClr val="110803"/>
                </a:solidFill>
              </a:rPr>
              <a:t>Key Challenges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3. </a:t>
            </a:r>
            <a:r>
              <a:rPr>
                <a:solidFill>
                  <a:srgbClr val="110803"/>
                </a:solidFill>
              </a:rPr>
              <a:t>Proposed Approach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4. </a:t>
            </a:r>
            <a:r>
              <a:rPr>
                <a:solidFill>
                  <a:srgbClr val="110803"/>
                </a:solidFill>
              </a:rPr>
              <a:t>Workflows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5. </a:t>
            </a:r>
            <a:r>
              <a:rPr>
                <a:solidFill>
                  <a:srgbClr val="110803"/>
                </a:solidFill>
              </a:rPr>
              <a:t>Demonstration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6. </a:t>
            </a:r>
            <a:r>
              <a:rPr>
                <a:solidFill>
                  <a:srgbClr val="060606"/>
                </a:solidFill>
              </a:rPr>
              <a:t>Experiment Results </a:t>
            </a:r>
          </a:p>
          <a:p>
            <a:pPr marL="0" indent="0">
              <a:buSzTx/>
              <a:buNone/>
              <a:defRPr sz="2800">
                <a:solidFill>
                  <a:srgbClr val="FF6600"/>
                </a:solidFill>
              </a:defRPr>
            </a:pPr>
            <a:r>
              <a:t>7. </a:t>
            </a:r>
            <a:r>
              <a:rPr>
                <a:solidFill>
                  <a:srgbClr val="000000"/>
                </a:solidFill>
              </a:rPr>
              <a:t>Future Works</a:t>
            </a:r>
          </a:p>
        </p:txBody>
      </p:sp>
      <p:sp>
        <p:nvSpPr>
          <p:cNvPr id="680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Contents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Espace réservé du texte 3"/>
          <p:cNvSpPr txBox="1">
            <a:spLocks noGrp="1"/>
          </p:cNvSpPr>
          <p:nvPr>
            <p:ph type="body" idx="1"/>
          </p:nvPr>
        </p:nvSpPr>
        <p:spPr>
          <a:xfrm>
            <a:off x="650237" y="1700128"/>
            <a:ext cx="11704322" cy="6388280"/>
          </a:xfrm>
          <a:prstGeom prst="rect">
            <a:avLst/>
          </a:prstGeom>
        </p:spPr>
        <p:txBody>
          <a:bodyPr/>
          <a:lstStyle>
            <a:lvl1pPr marL="0" indent="190501">
              <a:buSzTx/>
              <a:buNone/>
            </a:lvl1pPr>
          </a:lstStyle>
          <a:p>
            <a:r>
              <a:t>Put here about 12 to 15 representative images received (with wired).</a:t>
            </a:r>
          </a:p>
        </p:txBody>
      </p:sp>
      <p:sp>
        <p:nvSpPr>
          <p:cNvPr id="683" name="Titre 2"/>
          <p:cNvSpPr txBox="1">
            <a:spLocks noGrp="1"/>
          </p:cNvSpPr>
          <p:nvPr>
            <p:ph type="title"/>
          </p:nvPr>
        </p:nvSpPr>
        <p:spPr>
          <a:xfrm>
            <a:off x="1386" y="276819"/>
            <a:ext cx="8412482" cy="927573"/>
          </a:xfrm>
          <a:prstGeom prst="rect">
            <a:avLst/>
          </a:prstGeom>
        </p:spPr>
        <p:txBody>
          <a:bodyPr/>
          <a:lstStyle/>
          <a:p>
            <a:r>
              <a:t>Examples of Image Received</a:t>
            </a:r>
          </a:p>
        </p:txBody>
      </p:sp>
      <p:sp>
        <p:nvSpPr>
          <p:cNvPr id="684" name="ZoneTexte 4"/>
          <p:cNvSpPr txBox="1"/>
          <p:nvPr/>
        </p:nvSpPr>
        <p:spPr>
          <a:xfrm>
            <a:off x="-40351" y="8330452"/>
            <a:ext cx="11370997" cy="129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Those images are identified as potentially bad by TAS current ML.</a:t>
            </a:r>
          </a:p>
          <a:p>
            <a:pPr>
              <a:defRPr sz="28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The Objectives: </a:t>
            </a:r>
            <a:r>
              <a:rPr u="sng"/>
              <a:t>reduce the number of Fault Positive</a:t>
            </a:r>
            <a:r>
              <a:t> and </a:t>
            </a:r>
            <a:r>
              <a:rPr u="sng"/>
              <a:t>ease operator verification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1"/>
          <p:cNvSpPr txBox="1">
            <a:spLocks noGrp="1"/>
          </p:cNvSpPr>
          <p:nvPr>
            <p:ph type="body" idx="1"/>
          </p:nvPr>
        </p:nvSpPr>
        <p:spPr>
          <a:xfrm>
            <a:off x="650299" y="1580450"/>
            <a:ext cx="11704202" cy="6592700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 u="sng">
                <a:solidFill>
                  <a:srgbClr val="DC8C33"/>
                </a:solidFill>
              </a:defRPr>
            </a:pPr>
            <a:r>
              <a:t>Number of images</a:t>
            </a:r>
          </a:p>
          <a:p>
            <a:pPr marL="0" indent="0">
              <a:buSzTx/>
              <a:buNone/>
              <a:defRPr sz="2800">
                <a:solidFill>
                  <a:srgbClr val="DC8C33"/>
                </a:solidFill>
              </a:defRPr>
            </a:pPr>
            <a:r>
              <a:t>          </a:t>
            </a:r>
            <a:r>
              <a:rPr b="1">
                <a:solidFill>
                  <a:srgbClr val="000000"/>
                </a:solidFill>
              </a:rPr>
              <a:t>Original data set size: </a:t>
            </a:r>
            <a:r>
              <a:rPr>
                <a:solidFill>
                  <a:srgbClr val="000000"/>
                </a:solidFill>
              </a:rPr>
              <a:t>4030 images.</a:t>
            </a:r>
            <a:endParaRPr b="1" u="sng"/>
          </a:p>
          <a:p>
            <a:pPr marL="0" lvl="1" indent="1022247">
              <a:buSzTx/>
              <a:buNone/>
              <a:defRPr sz="2800" b="1"/>
            </a:pPr>
            <a:r>
              <a:t>Number of images containing wires: </a:t>
            </a:r>
            <a:r>
              <a:rPr b="0"/>
              <a:t>975 images.</a:t>
            </a:r>
          </a:p>
        </p:txBody>
      </p:sp>
      <p:sp>
        <p:nvSpPr>
          <p:cNvPr id="687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Cleaning the Data Set</a:t>
            </a:r>
          </a:p>
        </p:txBody>
      </p:sp>
      <p:pic>
        <p:nvPicPr>
          <p:cNvPr id="688" name="ZH40-1_BOND_2002.jpg" descr="ZH40-1_BOND_2002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864547" y="4089400"/>
            <a:ext cx="1600203" cy="32512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89" name="ZH01-1_BOND_1002.jpg" descr="ZH01-1_BOND_1002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855244" y="4089400"/>
            <a:ext cx="3187703" cy="32512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90" name="C351-1_BOND_4.jpg" descr="C351-1_BOND_4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9409869" y="4098039"/>
            <a:ext cx="3298343" cy="323392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91" name="C223-1_BOND_1001.jpg" descr="C223-1_BOND_1001.jp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44545" y="4121150"/>
            <a:ext cx="3251204" cy="31877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92" name="remove.png" descr="remove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2891489" y="3611596"/>
            <a:ext cx="927572" cy="927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remove.png" descr="remove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912064" y="3611596"/>
            <a:ext cx="927573" cy="927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remove.png" descr="remove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8318014" y="3611596"/>
            <a:ext cx="927573" cy="927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remove.png" descr="remove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2098852" y="3611596"/>
            <a:ext cx="927573" cy="927573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Examples of images from the original data sets."/>
          <p:cNvSpPr txBox="1"/>
          <p:nvPr/>
        </p:nvSpPr>
        <p:spPr>
          <a:xfrm>
            <a:off x="4013008" y="7497943"/>
            <a:ext cx="5948169" cy="38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indent="457200">
              <a:spcBef>
                <a:spcPts val="8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Examples of images from the original data sets.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1"/>
          <p:cNvSpPr txBox="1">
            <a:spLocks noGrp="1"/>
          </p:cNvSpPr>
          <p:nvPr>
            <p:ph type="body" idx="1"/>
          </p:nvPr>
        </p:nvSpPr>
        <p:spPr>
          <a:xfrm>
            <a:off x="650299" y="2277847"/>
            <a:ext cx="11704202" cy="5895304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>
                <a:solidFill>
                  <a:srgbClr val="100803"/>
                </a:solidFill>
              </a:defRPr>
            </a:pPr>
            <a:r>
              <a:t>1. How to effectively detect the wires in the image?</a:t>
            </a:r>
          </a:p>
          <a:p>
            <a:pPr marL="661736" lvl="1" indent="-280734">
              <a:buClrTx/>
              <a:buFontTx/>
              <a:defRPr sz="2800" b="1">
                <a:solidFill>
                  <a:srgbClr val="FF6600"/>
                </a:solidFill>
              </a:defRPr>
            </a:pPr>
            <a:r>
              <a:t> </a:t>
            </a:r>
            <a:r>
              <a:rPr b="0">
                <a:solidFill>
                  <a:srgbClr val="100803"/>
                </a:solidFill>
              </a:rPr>
              <a:t>Occlusion, variation of illumination, noise, etc.</a:t>
            </a:r>
            <a:endParaRPr>
              <a:solidFill>
                <a:srgbClr val="100803"/>
              </a:solidFill>
            </a:endParaRPr>
          </a:p>
          <a:p>
            <a:pPr marL="661736" lvl="1" indent="-280734">
              <a:buClrTx/>
              <a:buFontTx/>
              <a:defRPr sz="2800">
                <a:solidFill>
                  <a:srgbClr val="FF6600"/>
                </a:solidFill>
              </a:defRPr>
            </a:pPr>
            <a:r>
              <a:t> </a:t>
            </a:r>
            <a:r>
              <a:rPr>
                <a:solidFill>
                  <a:srgbClr val="000000"/>
                </a:solidFill>
              </a:rPr>
              <a:t>Grayscale image</a:t>
            </a:r>
          </a:p>
          <a:p>
            <a:pPr marL="661736" lvl="1" indent="-280734">
              <a:buClrTx/>
              <a:buFontTx/>
              <a:defRPr sz="2800">
                <a:solidFill>
                  <a:srgbClr val="FF6600"/>
                </a:solidFill>
              </a:defRPr>
            </a:pPr>
            <a:r>
              <a:t> </a:t>
            </a:r>
            <a:r>
              <a:rPr>
                <a:solidFill>
                  <a:srgbClr val="000000"/>
                </a:solidFill>
              </a:rPr>
              <a:t>Semantic analysis</a:t>
            </a:r>
          </a:p>
          <a:p>
            <a:pPr marL="0" lvl="1" indent="1022247">
              <a:buSzTx/>
              <a:buNone/>
              <a:defRPr sz="2800"/>
            </a:pPr>
            <a:endParaRPr/>
          </a:p>
          <a:p>
            <a:pPr marL="0" indent="0">
              <a:buSzTx/>
              <a:buNone/>
              <a:defRPr sz="2800" b="1"/>
            </a:pPr>
            <a:r>
              <a:t>2. How to analyze wires separately ?</a:t>
            </a:r>
          </a:p>
          <a:p>
            <a:pPr marL="661736" lvl="1" indent="-280734">
              <a:buClrTx/>
              <a:buFontTx/>
              <a:defRPr sz="2800" b="1">
                <a:solidFill>
                  <a:srgbClr val="FF6600"/>
                </a:solidFill>
              </a:defRPr>
            </a:pPr>
            <a:r>
              <a:t> </a:t>
            </a:r>
            <a:r>
              <a:rPr b="0">
                <a:solidFill>
                  <a:srgbClr val="100803"/>
                </a:solidFill>
              </a:rPr>
              <a:t>Images have multiple wires</a:t>
            </a:r>
            <a:endParaRPr>
              <a:solidFill>
                <a:srgbClr val="100803"/>
              </a:solidFill>
            </a:endParaRPr>
          </a:p>
          <a:p>
            <a:pPr marL="0" indent="0">
              <a:buSzTx/>
              <a:buNone/>
              <a:defRPr sz="2800">
                <a:solidFill>
                  <a:srgbClr val="100803"/>
                </a:solidFill>
              </a:defRPr>
            </a:pPr>
            <a:endParaRPr/>
          </a:p>
          <a:p>
            <a:pPr marL="0" indent="0">
              <a:buSzTx/>
              <a:buNone/>
              <a:defRPr sz="2800" b="1"/>
            </a:pPr>
            <a:r>
              <a:t>3. Which method to use to detect defects in wires?</a:t>
            </a:r>
          </a:p>
          <a:p>
            <a:pPr marL="661736" lvl="1" indent="-280734">
              <a:buClrTx/>
              <a:buFontTx/>
              <a:defRPr sz="2800" b="1">
                <a:solidFill>
                  <a:srgbClr val="FF6600"/>
                </a:solidFill>
              </a:defRPr>
            </a:pPr>
            <a:r>
              <a:t> </a:t>
            </a:r>
            <a:r>
              <a:rPr b="0">
                <a:solidFill>
                  <a:srgbClr val="000000"/>
                </a:solidFill>
              </a:rPr>
              <a:t>Only false positive samples</a:t>
            </a:r>
          </a:p>
        </p:txBody>
      </p:sp>
      <p:sp>
        <p:nvSpPr>
          <p:cNvPr id="699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Key Challenges Tackled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Untitled Diagram-3.jpg" descr="Untitled Diagram-3.jpg"/>
          <p:cNvPicPr>
            <a:picLocks noChangeAspect="1"/>
          </p:cNvPicPr>
          <p:nvPr/>
        </p:nvPicPr>
        <p:blipFill>
          <a:blip r:embed="rId2" cstate="print">
            <a:extLst/>
          </a:blip>
          <a:srcRect t="14009" r="41253"/>
          <a:stretch>
            <a:fillRect/>
          </a:stretch>
        </p:blipFill>
        <p:spPr>
          <a:xfrm>
            <a:off x="701250" y="2642346"/>
            <a:ext cx="11770896" cy="63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Approach</a:t>
            </a:r>
          </a:p>
        </p:txBody>
      </p:sp>
      <p:sp>
        <p:nvSpPr>
          <p:cNvPr id="703" name="DATA SET"/>
          <p:cNvSpPr txBox="1"/>
          <p:nvPr/>
        </p:nvSpPr>
        <p:spPr>
          <a:xfrm>
            <a:off x="1805649" y="4255808"/>
            <a:ext cx="944064" cy="61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800"/>
              </a:spcBef>
              <a:defRPr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IMAGE</a:t>
            </a:r>
          </a:p>
          <a:p>
            <a:pPr>
              <a:spcBef>
                <a:spcPts val="800"/>
              </a:spcBef>
              <a:defRPr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SET</a:t>
            </a:r>
          </a:p>
        </p:txBody>
      </p:sp>
      <p:sp>
        <p:nvSpPr>
          <p:cNvPr id="704" name="GOOD"/>
          <p:cNvSpPr txBox="1"/>
          <p:nvPr/>
        </p:nvSpPr>
        <p:spPr>
          <a:xfrm>
            <a:off x="9974146" y="5717285"/>
            <a:ext cx="647494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GOOD</a:t>
            </a:r>
          </a:p>
        </p:txBody>
      </p:sp>
      <p:sp>
        <p:nvSpPr>
          <p:cNvPr id="705" name="BAD"/>
          <p:cNvSpPr txBox="1"/>
          <p:nvPr/>
        </p:nvSpPr>
        <p:spPr>
          <a:xfrm>
            <a:off x="10056468" y="7724237"/>
            <a:ext cx="482851" cy="302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BAD</a:t>
            </a:r>
          </a:p>
        </p:txBody>
      </p:sp>
      <p:sp>
        <p:nvSpPr>
          <p:cNvPr id="706" name="Our proposed approach."/>
          <p:cNvSpPr txBox="1"/>
          <p:nvPr/>
        </p:nvSpPr>
        <p:spPr>
          <a:xfrm>
            <a:off x="4824221" y="9081927"/>
            <a:ext cx="3356353" cy="38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indent="457200">
              <a:spcBef>
                <a:spcPts val="8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Our proposed approach.</a:t>
            </a:r>
          </a:p>
        </p:txBody>
      </p:sp>
      <p:sp>
        <p:nvSpPr>
          <p:cNvPr id="707" name="DATA SET"/>
          <p:cNvSpPr txBox="1"/>
          <p:nvPr/>
        </p:nvSpPr>
        <p:spPr>
          <a:xfrm>
            <a:off x="6860248" y="4306608"/>
            <a:ext cx="756130" cy="3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MODEL</a:t>
            </a:r>
          </a:p>
        </p:txBody>
      </p:sp>
      <p:sp>
        <p:nvSpPr>
          <p:cNvPr id="708" name="ZoneTexte 1"/>
          <p:cNvSpPr txBox="1"/>
          <p:nvPr/>
        </p:nvSpPr>
        <p:spPr>
          <a:xfrm>
            <a:off x="902557" y="7535599"/>
            <a:ext cx="7320962" cy="114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Arial"/>
              </a:defRPr>
            </a:pPr>
            <a:r>
              <a:t>All the False Positives from TAS current ML Analysis</a:t>
            </a:r>
          </a:p>
          <a:p>
            <a:pPr>
              <a:defRPr sz="2400">
                <a:latin typeface="+mn-lt"/>
                <a:ea typeface="+mn-ea"/>
                <a:cs typeface="+mn-cs"/>
                <a:sym typeface="Arial"/>
              </a:defRPr>
            </a:pPr>
            <a:r>
              <a:t>OR</a:t>
            </a:r>
          </a:p>
          <a:p>
            <a:pPr>
              <a:defRPr sz="2400">
                <a:latin typeface="+mn-lt"/>
                <a:ea typeface="+mn-ea"/>
                <a:cs typeface="+mn-cs"/>
                <a:sym typeface="Arial"/>
              </a:defRPr>
            </a:pPr>
            <a:r>
              <a:t>Directly the images coming from the Production Lines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61"/>
          <p:cNvSpPr txBox="1">
            <a:spLocks noGrp="1"/>
          </p:cNvSpPr>
          <p:nvPr>
            <p:ph type="body" idx="1"/>
          </p:nvPr>
        </p:nvSpPr>
        <p:spPr>
          <a:xfrm>
            <a:off x="430680" y="1601534"/>
            <a:ext cx="11704205" cy="666204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>
              <a:buSzTx/>
              <a:buNone/>
              <a:defRPr sz="2800" b="1">
                <a:solidFill>
                  <a:srgbClr val="100803"/>
                </a:solidFill>
              </a:defRPr>
            </a:pPr>
            <a:r>
              <a:t>Use Deep Learning to detect the wires from the input images.         </a:t>
            </a:r>
          </a:p>
          <a:p>
            <a:pPr marL="0" indent="0">
              <a:buSzTx/>
              <a:buNone/>
              <a:defRPr sz="2800" b="1">
                <a:solidFill>
                  <a:srgbClr val="FF0008"/>
                </a:solidFill>
              </a:defRPr>
            </a:pPr>
            <a:r>
              <a:t>                             </a:t>
            </a:r>
          </a:p>
          <a:p>
            <a:pPr marL="0" indent="0">
              <a:buSzTx/>
              <a:buNone/>
              <a:defRPr sz="2800" b="1">
                <a:solidFill>
                  <a:srgbClr val="FF0008"/>
                </a:solidFill>
              </a:defRPr>
            </a:pPr>
            <a:r>
              <a:t>                   </a:t>
            </a:r>
            <a:r>
              <a:rPr sz="2400"/>
              <a:t>                                     </a:t>
            </a:r>
          </a:p>
        </p:txBody>
      </p:sp>
      <p:sp>
        <p:nvSpPr>
          <p:cNvPr id="711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Approach</a:t>
            </a:r>
          </a:p>
        </p:txBody>
      </p:sp>
      <p:pic>
        <p:nvPicPr>
          <p:cNvPr id="712" name="ZH06-1_BOND_2002.jpg" descr="ZH06-1_BOND_2002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973041" y="7981346"/>
            <a:ext cx="1279409" cy="127940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13" name="ZH06-1_BOND_2002.jpg" descr="ZH06-1_BOND_2002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98008" y="3816767"/>
            <a:ext cx="1254128" cy="125412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14" name="architecture.png" descr="architecture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96410" y="2813147"/>
            <a:ext cx="11811976" cy="6905347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Main advantages…"/>
          <p:cNvSpPr txBox="1"/>
          <p:nvPr/>
        </p:nvSpPr>
        <p:spPr>
          <a:xfrm>
            <a:off x="30265" y="5837171"/>
            <a:ext cx="8233693" cy="3607229"/>
          </a:xfrm>
          <a:prstGeom prst="rect">
            <a:avLst/>
          </a:prstGeom>
          <a:solidFill>
            <a:srgbClr val="FFFFFF"/>
          </a:solidFill>
          <a:ln>
            <a:solidFill>
              <a:srgbClr val="23386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3200" b="1">
                <a:solidFill>
                  <a:srgbClr val="0433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Main advantages</a:t>
            </a:r>
          </a:p>
          <a:p>
            <a:pPr lvl="1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2800" b="1">
                <a:latin typeface="+mn-lt"/>
                <a:ea typeface="+mn-ea"/>
                <a:cs typeface="+mn-cs"/>
                <a:sym typeface="Arial"/>
              </a:defRPr>
            </a:pPr>
            <a:r>
              <a:t>Reduces the need for Feature Engineering, one of the most time-consuming steps of machine learning practice.</a:t>
            </a:r>
            <a:endParaRPr>
              <a:solidFill>
                <a:srgbClr val="FF66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2800" b="1">
                <a:latin typeface="+mn-lt"/>
                <a:ea typeface="+mn-ea"/>
                <a:cs typeface="+mn-cs"/>
                <a:sym typeface="Arial"/>
              </a:defRPr>
            </a:pPr>
            <a:r>
              <a:t>It can handle different types of image challenges, for instance occlusion, variation of illumination, noise, etc.</a:t>
            </a:r>
            <a:endParaRPr>
              <a:solidFill>
                <a:srgbClr val="FF66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2800" b="1">
                <a:latin typeface="+mn-lt"/>
                <a:ea typeface="+mn-ea"/>
                <a:cs typeface="+mn-cs"/>
                <a:sym typeface="Arial"/>
              </a:defRPr>
            </a:pPr>
            <a:r>
              <a:t>It considers the semantic context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4" descr="Picture 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670295" y="6536286"/>
            <a:ext cx="2107046" cy="40254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Placeholder 22"/>
          <p:cNvSpPr txBox="1">
            <a:spLocks noGrp="1"/>
          </p:cNvSpPr>
          <p:nvPr>
            <p:ph type="body" idx="1"/>
          </p:nvPr>
        </p:nvSpPr>
        <p:spPr>
          <a:xfrm>
            <a:off x="-120650" y="1548318"/>
            <a:ext cx="12475210" cy="716444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t>Products:</a:t>
            </a:r>
          </a:p>
        </p:txBody>
      </p:sp>
      <p:sp>
        <p:nvSpPr>
          <p:cNvPr id="222" name="Text Placeholder 22"/>
          <p:cNvSpPr txBox="1"/>
          <p:nvPr/>
        </p:nvSpPr>
        <p:spPr>
          <a:xfrm>
            <a:off x="6345714" y="4138088"/>
            <a:ext cx="5748339" cy="59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/>
          </a:bodyPr>
          <a:lstStyle>
            <a:lvl1pPr algn="ctr" defTabSz="804672">
              <a:lnSpc>
                <a:spcPct val="80000"/>
              </a:lnSpc>
              <a:spcBef>
                <a:spcPts val="700"/>
              </a:spcBef>
              <a:defRPr sz="2904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Some Customers</a:t>
            </a:r>
          </a:p>
        </p:txBody>
      </p:sp>
      <p:sp>
        <p:nvSpPr>
          <p:cNvPr id="223" name="Text Placeholder 22"/>
          <p:cNvSpPr txBox="1"/>
          <p:nvPr/>
        </p:nvSpPr>
        <p:spPr>
          <a:xfrm>
            <a:off x="6345716" y="1504949"/>
            <a:ext cx="5748338" cy="59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/>
          </a:bodyPr>
          <a:lstStyle>
            <a:lvl1pPr algn="ctr" defTabSz="804672">
              <a:lnSpc>
                <a:spcPct val="80000"/>
              </a:lnSpc>
              <a:spcBef>
                <a:spcPts val="700"/>
              </a:spcBef>
              <a:defRPr sz="2904" b="1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Locations</a:t>
            </a:r>
          </a:p>
        </p:txBody>
      </p:sp>
      <p:pic>
        <p:nvPicPr>
          <p:cNvPr id="224" name="Image 7" descr="Image 7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85930" y="8787271"/>
            <a:ext cx="257707" cy="257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 8" descr="Image 8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264735" y="8643135"/>
            <a:ext cx="502179" cy="40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 9" descr="Image 9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075658" y="8695112"/>
            <a:ext cx="370641" cy="347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 10" descr="Image 10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2779780" y="8601395"/>
            <a:ext cx="1014812" cy="42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 47"/>
          <p:cNvSpPr txBox="1"/>
          <p:nvPr/>
        </p:nvSpPr>
        <p:spPr>
          <a:xfrm>
            <a:off x="2815437" y="3442392"/>
            <a:ext cx="2783484" cy="7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Workflows</a:t>
            </a:r>
          </a:p>
          <a:p>
            <a:pPr>
              <a:defRPr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Parallelization</a:t>
            </a:r>
          </a:p>
        </p:txBody>
      </p:sp>
      <p:sp>
        <p:nvSpPr>
          <p:cNvPr id="229" name="Rectangle 58"/>
          <p:cNvSpPr txBox="1"/>
          <p:nvPr/>
        </p:nvSpPr>
        <p:spPr>
          <a:xfrm>
            <a:off x="2760776" y="5352338"/>
            <a:ext cx="278348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t>Scheduling &amp; Orchestration</a:t>
            </a:r>
          </a:p>
        </p:txBody>
      </p:sp>
      <p:sp>
        <p:nvSpPr>
          <p:cNvPr id="230" name="Rectangle 59"/>
          <p:cNvSpPr txBox="1"/>
          <p:nvPr/>
        </p:nvSpPr>
        <p:spPr>
          <a:xfrm>
            <a:off x="2766657" y="7216854"/>
            <a:ext cx="2783484" cy="71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Resource Management</a:t>
            </a:r>
          </a:p>
        </p:txBody>
      </p:sp>
      <p:pic>
        <p:nvPicPr>
          <p:cNvPr id="231" name="Picture 10" descr="Picture 10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3821962" y="4609986"/>
            <a:ext cx="661110" cy="66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3875623" y="2768643"/>
            <a:ext cx="663110" cy="663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4" descr="Picture 4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3850376" y="6616234"/>
            <a:ext cx="616043" cy="616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 8" descr="Image 8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5942333" y="2121515"/>
            <a:ext cx="6960213" cy="202658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90"/>
          <p:cNvSpPr txBox="1"/>
          <p:nvPr/>
        </p:nvSpPr>
        <p:spPr>
          <a:xfrm>
            <a:off x="5743392" y="4876774"/>
            <a:ext cx="953147" cy="32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4287" tIns="24287" rIns="24287" bIns="24287">
            <a:spAutoFit/>
          </a:bodyPr>
          <a:lstStyle>
            <a:lvl1pPr marL="342588" indent="-342588" defTabSz="487228">
              <a:spcBef>
                <a:spcPts val="500"/>
              </a:spcBef>
              <a:defRPr sz="1800">
                <a:solidFill>
                  <a:schemeClr val="accent1"/>
                </a:solidFill>
                <a:uFill>
                  <a:solidFill>
                    <a:srgbClr val="002060"/>
                  </a:solidFill>
                </a:uFill>
              </a:defRPr>
            </a:lvl1pPr>
          </a:lstStyle>
          <a:p>
            <a:r>
              <a:t>IT</a:t>
            </a:r>
          </a:p>
        </p:txBody>
      </p:sp>
      <p:sp>
        <p:nvSpPr>
          <p:cNvPr id="236" name="Shape 91"/>
          <p:cNvSpPr txBox="1"/>
          <p:nvPr/>
        </p:nvSpPr>
        <p:spPr>
          <a:xfrm>
            <a:off x="8554421" y="4874919"/>
            <a:ext cx="1850107" cy="32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4287" tIns="24287" rIns="24287" bIns="24287">
            <a:spAutoFit/>
          </a:bodyPr>
          <a:lstStyle>
            <a:lvl1pPr marL="341693" indent="-341693" defTabSz="485949">
              <a:spcBef>
                <a:spcPts val="500"/>
              </a:spcBef>
              <a:defRPr sz="1800">
                <a:solidFill>
                  <a:schemeClr val="accent1"/>
                </a:solidFill>
                <a:uFill>
                  <a:solidFill>
                    <a:srgbClr val="002060"/>
                  </a:solidFill>
                </a:uFill>
              </a:defRPr>
            </a:lvl1pPr>
          </a:lstStyle>
          <a:p>
            <a:r>
              <a:t>BioTech, Health</a:t>
            </a:r>
          </a:p>
        </p:txBody>
      </p:sp>
      <p:sp>
        <p:nvSpPr>
          <p:cNvPr id="237" name="Shape 102"/>
          <p:cNvSpPr txBox="1"/>
          <p:nvPr/>
        </p:nvSpPr>
        <p:spPr>
          <a:xfrm>
            <a:off x="10420736" y="4886318"/>
            <a:ext cx="2429750" cy="32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4287" tIns="24287" rIns="24287" bIns="24287">
            <a:spAutoFit/>
          </a:bodyPr>
          <a:lstStyle/>
          <a:p>
            <a:pPr marL="342588" indent="-342588" defTabSz="487228">
              <a:spcBef>
                <a:spcPts val="500"/>
              </a:spcBef>
              <a:defRPr sz="1800">
                <a:solidFill>
                  <a:srgbClr val="2A4374"/>
                </a:solidFill>
              </a:defRPr>
            </a:pPr>
            <a:r>
              <a:t>Finance, Media</a:t>
            </a:r>
            <a:r>
              <a:rPr>
                <a:uFill>
                  <a:solidFill>
                    <a:srgbClr val="002060"/>
                  </a:solidFill>
                </a:uFill>
              </a:rPr>
              <a:t>, IoT…</a:t>
            </a:r>
          </a:p>
        </p:txBody>
      </p:sp>
      <p:sp>
        <p:nvSpPr>
          <p:cNvPr id="238" name="Shape 91"/>
          <p:cNvSpPr txBox="1"/>
          <p:nvPr/>
        </p:nvSpPr>
        <p:spPr>
          <a:xfrm>
            <a:off x="6681734" y="4886318"/>
            <a:ext cx="1850106" cy="32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4287" tIns="24287" rIns="24287" bIns="24287">
            <a:spAutoFit/>
          </a:bodyPr>
          <a:lstStyle>
            <a:lvl1pPr marL="341693" indent="-341693" defTabSz="485949">
              <a:spcBef>
                <a:spcPts val="500"/>
              </a:spcBef>
              <a:defRPr sz="1800">
                <a:solidFill>
                  <a:schemeClr val="accent1"/>
                </a:solidFill>
                <a:uFill>
                  <a:solidFill>
                    <a:srgbClr val="002060"/>
                  </a:solidFill>
                </a:uFill>
              </a:defRPr>
            </a:lvl1pPr>
          </a:lstStyle>
          <a:p>
            <a:r>
              <a:t>Engineering</a:t>
            </a:r>
          </a:p>
        </p:txBody>
      </p:sp>
      <p:pic>
        <p:nvPicPr>
          <p:cNvPr id="239" name="Picture 6" descr="Picture 6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5827131" y="7052701"/>
            <a:ext cx="1037169" cy="1037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15.png" descr="image15.png"/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6062193" y="5585333"/>
            <a:ext cx="619541" cy="619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21.png" descr="image21.png"/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6056045" y="8260371"/>
            <a:ext cx="617904" cy="6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31.jpg" descr="image31.jpg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5648259" y="9201674"/>
            <a:ext cx="1438297" cy="444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20.png" descr="image20.png"/>
          <p:cNvPicPr>
            <a:picLocks noChangeAspect="1"/>
          </p:cNvPicPr>
          <p:nvPr/>
        </p:nvPicPr>
        <p:blipFill>
          <a:blip r:embed="rId15" cstate="print">
            <a:extLst/>
          </a:blip>
          <a:stretch>
            <a:fillRect/>
          </a:stretch>
        </p:blipFill>
        <p:spPr>
          <a:xfrm>
            <a:off x="7606786" y="9041058"/>
            <a:ext cx="617904" cy="6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26.jpg" descr="image26.jpg"/>
          <p:cNvPicPr>
            <a:picLocks noChangeAspect="1"/>
          </p:cNvPicPr>
          <p:nvPr/>
        </p:nvPicPr>
        <p:blipFill>
          <a:blip r:embed="rId16" cstate="print">
            <a:extLst/>
          </a:blip>
          <a:stretch>
            <a:fillRect/>
          </a:stretch>
        </p:blipFill>
        <p:spPr>
          <a:xfrm>
            <a:off x="7216447" y="8223035"/>
            <a:ext cx="1288965" cy="442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 73" descr="Image 73"/>
          <p:cNvPicPr>
            <a:picLocks noChangeAspect="1"/>
          </p:cNvPicPr>
          <p:nvPr/>
        </p:nvPicPr>
        <p:blipFill>
          <a:blip r:embed="rId17" cstate="print">
            <a:extLst/>
          </a:blip>
          <a:srcRect r="16578" b="12545"/>
          <a:stretch>
            <a:fillRect/>
          </a:stretch>
        </p:blipFill>
        <p:spPr>
          <a:xfrm>
            <a:off x="14712044" y="5315177"/>
            <a:ext cx="1480492" cy="400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28.png" descr="image28.png"/>
          <p:cNvPicPr>
            <a:picLocks noChangeAspect="1"/>
          </p:cNvPicPr>
          <p:nvPr/>
        </p:nvPicPr>
        <p:blipFill>
          <a:blip r:embed="rId18" cstate="print">
            <a:extLst/>
          </a:blip>
          <a:stretch>
            <a:fillRect/>
          </a:stretch>
        </p:blipFill>
        <p:spPr>
          <a:xfrm>
            <a:off x="7203824" y="7510715"/>
            <a:ext cx="1125867" cy="28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22.png" descr="image22.png"/>
          <p:cNvPicPr>
            <a:picLocks noChangeAspect="1"/>
          </p:cNvPicPr>
          <p:nvPr/>
        </p:nvPicPr>
        <p:blipFill>
          <a:blip r:embed="rId19" cstate="print">
            <a:extLst/>
          </a:blip>
          <a:stretch>
            <a:fillRect/>
          </a:stretch>
        </p:blipFill>
        <p:spPr>
          <a:xfrm>
            <a:off x="8897756" y="5614665"/>
            <a:ext cx="1235805" cy="428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5" descr="Picture 5"/>
          <p:cNvPicPr>
            <a:picLocks noChangeAspect="1"/>
          </p:cNvPicPr>
          <p:nvPr/>
        </p:nvPicPr>
        <p:blipFill>
          <a:blip r:embed="rId20" cstate="print">
            <a:extLst/>
          </a:blip>
          <a:stretch>
            <a:fillRect/>
          </a:stretch>
        </p:blipFill>
        <p:spPr>
          <a:xfrm>
            <a:off x="8552374" y="6593826"/>
            <a:ext cx="1794078" cy="376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6" descr="Picture 6"/>
          <p:cNvPicPr>
            <a:picLocks noChangeAspect="1"/>
          </p:cNvPicPr>
          <p:nvPr/>
        </p:nvPicPr>
        <p:blipFill>
          <a:blip r:embed="rId21" cstate="print">
            <a:extLst/>
          </a:blip>
          <a:stretch>
            <a:fillRect/>
          </a:stretch>
        </p:blipFill>
        <p:spPr>
          <a:xfrm>
            <a:off x="8701800" y="7431681"/>
            <a:ext cx="1619251" cy="22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53" descr="Picture 53"/>
          <p:cNvPicPr>
            <a:picLocks noChangeAspect="1"/>
          </p:cNvPicPr>
          <p:nvPr/>
        </p:nvPicPr>
        <p:blipFill>
          <a:blip r:embed="rId22" cstate="print">
            <a:extLst/>
          </a:blip>
          <a:stretch>
            <a:fillRect/>
          </a:stretch>
        </p:blipFill>
        <p:spPr>
          <a:xfrm>
            <a:off x="8959849" y="8198373"/>
            <a:ext cx="1103155" cy="570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36.jpg" descr="image36.jpg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>
            <a:off x="8885395" y="8958853"/>
            <a:ext cx="1159493" cy="71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 82" descr="Image 82"/>
          <p:cNvPicPr>
            <a:picLocks noChangeAspect="1"/>
          </p:cNvPicPr>
          <p:nvPr/>
        </p:nvPicPr>
        <p:blipFill>
          <a:blip r:embed="rId24" cstate="print">
            <a:extLst/>
          </a:blip>
          <a:stretch>
            <a:fillRect/>
          </a:stretch>
        </p:blipFill>
        <p:spPr>
          <a:xfrm>
            <a:off x="10831308" y="7131345"/>
            <a:ext cx="1151142" cy="758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 83" descr="Image 83"/>
          <p:cNvPicPr>
            <a:picLocks noChangeAspect="1"/>
          </p:cNvPicPr>
          <p:nvPr/>
        </p:nvPicPr>
        <p:blipFill>
          <a:blip r:embed="rId25" cstate="print">
            <a:extLst/>
          </a:blip>
          <a:stretch>
            <a:fillRect/>
          </a:stretch>
        </p:blipFill>
        <p:spPr>
          <a:xfrm>
            <a:off x="10669134" y="8317521"/>
            <a:ext cx="1834950" cy="332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 84" descr="Image 84"/>
          <p:cNvPicPr>
            <a:picLocks noChangeAspect="1"/>
          </p:cNvPicPr>
          <p:nvPr/>
        </p:nvPicPr>
        <p:blipFill>
          <a:blip r:embed="rId26" cstate="print">
            <a:extLst/>
          </a:blip>
          <a:stretch>
            <a:fillRect/>
          </a:stretch>
        </p:blipFill>
        <p:spPr>
          <a:xfrm>
            <a:off x="10518279" y="9315847"/>
            <a:ext cx="2342674" cy="23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 9" descr="Image 9"/>
          <p:cNvPicPr>
            <a:picLocks noChangeAspect="1"/>
          </p:cNvPicPr>
          <p:nvPr/>
        </p:nvPicPr>
        <p:blipFill>
          <a:blip r:embed="rId27" cstate="print">
            <a:extLst/>
          </a:blip>
          <a:stretch>
            <a:fillRect/>
          </a:stretch>
        </p:blipFill>
        <p:spPr>
          <a:xfrm>
            <a:off x="2253898" y="1524380"/>
            <a:ext cx="3001611" cy="64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8" cstate="print">
            <a:extLst/>
          </a:blip>
          <a:stretch>
            <a:fillRect/>
          </a:stretch>
        </p:blipFill>
        <p:spPr>
          <a:xfrm>
            <a:off x="267992" y="9266610"/>
            <a:ext cx="482010" cy="48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2" descr="Picture 2"/>
          <p:cNvPicPr>
            <a:picLocks noChangeAspect="1"/>
          </p:cNvPicPr>
          <p:nvPr/>
        </p:nvPicPr>
        <p:blipFill>
          <a:blip r:embed="rId28" cstate="print">
            <a:extLst/>
          </a:blip>
          <a:stretch>
            <a:fillRect/>
          </a:stretch>
        </p:blipFill>
        <p:spPr>
          <a:xfrm>
            <a:off x="829711" y="8996699"/>
            <a:ext cx="482010" cy="482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Groupe 2"/>
          <p:cNvGrpSpPr/>
          <p:nvPr/>
        </p:nvGrpSpPr>
        <p:grpSpPr>
          <a:xfrm>
            <a:off x="1368227" y="9183089"/>
            <a:ext cx="946980" cy="519139"/>
            <a:chOff x="0" y="0"/>
            <a:chExt cx="946979" cy="519137"/>
          </a:xfrm>
        </p:grpSpPr>
        <p:pic>
          <p:nvPicPr>
            <p:cNvPr id="258" name="Picture 2" descr="Picture 2"/>
            <p:cNvPicPr>
              <a:picLocks noChangeAspect="1"/>
            </p:cNvPicPr>
            <p:nvPr/>
          </p:nvPicPr>
          <p:blipFill>
            <a:blip r:embed="rId28" cstate="print">
              <a:extLst/>
            </a:blip>
            <a:stretch>
              <a:fillRect/>
            </a:stretch>
          </p:blipFill>
          <p:spPr>
            <a:xfrm>
              <a:off x="0" y="0"/>
              <a:ext cx="482010" cy="482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2" descr="Picture 2"/>
            <p:cNvPicPr>
              <a:picLocks noChangeAspect="1"/>
            </p:cNvPicPr>
            <p:nvPr/>
          </p:nvPicPr>
          <p:blipFill>
            <a:blip r:embed="rId28" cstate="print">
              <a:extLst/>
            </a:blip>
            <a:stretch>
              <a:fillRect/>
            </a:stretch>
          </p:blipFill>
          <p:spPr>
            <a:xfrm>
              <a:off x="218431" y="22374"/>
              <a:ext cx="482010" cy="482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2" descr="Picture 2"/>
            <p:cNvPicPr>
              <a:picLocks noChangeAspect="1"/>
            </p:cNvPicPr>
            <p:nvPr/>
          </p:nvPicPr>
          <p:blipFill>
            <a:blip r:embed="rId28" cstate="print">
              <a:extLst/>
            </a:blip>
            <a:stretch>
              <a:fillRect/>
            </a:stretch>
          </p:blipFill>
          <p:spPr>
            <a:xfrm>
              <a:off x="464970" y="37129"/>
              <a:ext cx="482010" cy="482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2" name="Picture 6" descr="Picture 6"/>
          <p:cNvPicPr>
            <a:picLocks noChangeAspect="1"/>
          </p:cNvPicPr>
          <p:nvPr/>
        </p:nvPicPr>
        <p:blipFill>
          <a:blip r:embed="rId29" cstate="print">
            <a:extLst/>
          </a:blip>
          <a:stretch>
            <a:fillRect/>
          </a:stretch>
        </p:blipFill>
        <p:spPr>
          <a:xfrm>
            <a:off x="2790532" y="9121226"/>
            <a:ext cx="1004060" cy="556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30" cstate="print">
            <a:extLst/>
          </a:blip>
          <a:stretch>
            <a:fillRect/>
          </a:stretch>
        </p:blipFill>
        <p:spPr>
          <a:xfrm>
            <a:off x="2979187" y="9342302"/>
            <a:ext cx="276317" cy="27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30" cstate="print">
            <a:extLst/>
          </a:blip>
          <a:stretch>
            <a:fillRect/>
          </a:stretch>
        </p:blipFill>
        <p:spPr>
          <a:xfrm>
            <a:off x="3208122" y="9183089"/>
            <a:ext cx="276317" cy="27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30" cstate="print">
            <a:extLst/>
          </a:blip>
          <a:stretch>
            <a:fillRect/>
          </a:stretch>
        </p:blipFill>
        <p:spPr>
          <a:xfrm>
            <a:off x="3427586" y="9371220"/>
            <a:ext cx="276317" cy="27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2" descr="Picture 2"/>
          <p:cNvPicPr>
            <a:picLocks noChangeAspect="1"/>
          </p:cNvPicPr>
          <p:nvPr/>
        </p:nvPicPr>
        <p:blipFill>
          <a:blip r:embed="rId31" cstate="print">
            <a:extLst/>
          </a:blip>
          <a:stretch>
            <a:fillRect/>
          </a:stretch>
        </p:blipFill>
        <p:spPr>
          <a:xfrm>
            <a:off x="5742513" y="6558370"/>
            <a:ext cx="1223392" cy="27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32" cstate="print">
            <a:extLst/>
          </a:blip>
          <a:stretch>
            <a:fillRect/>
          </a:stretch>
        </p:blipFill>
        <p:spPr>
          <a:xfrm>
            <a:off x="10862988" y="5494432"/>
            <a:ext cx="1119463" cy="8198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e 89"/>
          <p:cNvGrpSpPr/>
          <p:nvPr/>
        </p:nvGrpSpPr>
        <p:grpSpPr>
          <a:xfrm>
            <a:off x="198612" y="6306897"/>
            <a:ext cx="2654937" cy="1950571"/>
            <a:chOff x="0" y="0"/>
            <a:chExt cx="2654936" cy="1950570"/>
          </a:xfrm>
        </p:grpSpPr>
        <p:pic>
          <p:nvPicPr>
            <p:cNvPr id="268" name="Picture 97" descr="Picture 97"/>
            <p:cNvPicPr>
              <a:picLocks noChangeAspect="1"/>
            </p:cNvPicPr>
            <p:nvPr/>
          </p:nvPicPr>
          <p:blipFill>
            <a:blip r:embed="rId33" cstate="print">
              <a:extLst/>
            </a:blip>
            <a:stretch>
              <a:fillRect/>
            </a:stretch>
          </p:blipFill>
          <p:spPr>
            <a:xfrm>
              <a:off x="0" y="-1"/>
              <a:ext cx="2654937" cy="1812274"/>
            </a:xfrm>
            <a:prstGeom prst="rect">
              <a:avLst/>
            </a:prstGeom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</p:pic>
        <p:sp>
          <p:nvSpPr>
            <p:cNvPr id="269" name="Shape 479"/>
            <p:cNvSpPr/>
            <p:nvPr/>
          </p:nvSpPr>
          <p:spPr>
            <a:xfrm>
              <a:off x="1106322" y="1834002"/>
              <a:ext cx="448533" cy="11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03" y="0"/>
                  </a:lnTo>
                  <a:lnTo>
                    <a:pt x="201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3" name="Groupe 94"/>
          <p:cNvGrpSpPr/>
          <p:nvPr/>
        </p:nvGrpSpPr>
        <p:grpSpPr>
          <a:xfrm>
            <a:off x="183792" y="2249267"/>
            <a:ext cx="2610674" cy="1946230"/>
            <a:chOff x="0" y="0"/>
            <a:chExt cx="2610673" cy="1946228"/>
          </a:xfrm>
        </p:grpSpPr>
        <p:pic>
          <p:nvPicPr>
            <p:cNvPr id="271" name="Image 87" descr="Image 87"/>
            <p:cNvPicPr>
              <a:picLocks noChangeAspect="1"/>
            </p:cNvPicPr>
            <p:nvPr/>
          </p:nvPicPr>
          <p:blipFill>
            <a:blip r:embed="rId34" cstate="print">
              <a:extLst/>
            </a:blip>
            <a:stretch>
              <a:fillRect/>
            </a:stretch>
          </p:blipFill>
          <p:spPr>
            <a:xfrm>
              <a:off x="0" y="-1"/>
              <a:ext cx="2610674" cy="1800995"/>
            </a:xfrm>
            <a:prstGeom prst="rect">
              <a:avLst/>
            </a:prstGeom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</p:pic>
        <p:sp>
          <p:nvSpPr>
            <p:cNvPr id="272" name="Shape 479"/>
            <p:cNvSpPr/>
            <p:nvPr/>
          </p:nvSpPr>
          <p:spPr>
            <a:xfrm>
              <a:off x="970773" y="1807652"/>
              <a:ext cx="533224" cy="13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03" y="0"/>
                  </a:lnTo>
                  <a:lnTo>
                    <a:pt x="201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6" name="Groupe 95"/>
          <p:cNvGrpSpPr/>
          <p:nvPr/>
        </p:nvGrpSpPr>
        <p:grpSpPr>
          <a:xfrm>
            <a:off x="217981" y="4330870"/>
            <a:ext cx="2610675" cy="1872075"/>
            <a:chOff x="0" y="0"/>
            <a:chExt cx="2610673" cy="1872074"/>
          </a:xfrm>
        </p:grpSpPr>
        <p:pic>
          <p:nvPicPr>
            <p:cNvPr id="274" name="Picture 93" descr="Picture 93"/>
            <p:cNvPicPr>
              <a:picLocks noChangeAspect="1"/>
            </p:cNvPicPr>
            <p:nvPr/>
          </p:nvPicPr>
          <p:blipFill>
            <a:blip r:embed="rId35" cstate="print">
              <a:extLst/>
            </a:blip>
            <a:stretch>
              <a:fillRect/>
            </a:stretch>
          </p:blipFill>
          <p:spPr>
            <a:xfrm>
              <a:off x="0" y="0"/>
              <a:ext cx="2610674" cy="1733499"/>
            </a:xfrm>
            <a:prstGeom prst="rect">
              <a:avLst/>
            </a:prstGeom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</p:pic>
        <p:sp>
          <p:nvSpPr>
            <p:cNvPr id="275" name="Shape 479"/>
            <p:cNvSpPr/>
            <p:nvPr/>
          </p:nvSpPr>
          <p:spPr>
            <a:xfrm>
              <a:off x="1038721" y="1733498"/>
              <a:ext cx="533224" cy="13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03" y="0"/>
                  </a:lnTo>
                  <a:lnTo>
                    <a:pt x="201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7" name="Title 58"/>
          <p:cNvSpPr txBox="1">
            <a:spLocks noGrp="1"/>
          </p:cNvSpPr>
          <p:nvPr>
            <p:ph type="title"/>
          </p:nvPr>
        </p:nvSpPr>
        <p:spPr>
          <a:xfrm>
            <a:off x="1389" y="276820"/>
            <a:ext cx="8412479" cy="927572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Introduction</a:t>
            </a:r>
          </a:p>
        </p:txBody>
      </p:sp>
      <p:pic>
        <p:nvPicPr>
          <p:cNvPr id="278" name="Picture 4" descr="Picture 4"/>
          <p:cNvPicPr>
            <a:picLocks noChangeAspect="1"/>
          </p:cNvPicPr>
          <p:nvPr/>
        </p:nvPicPr>
        <p:blipFill>
          <a:blip r:embed="rId36" cstate="print">
            <a:extLst/>
          </a:blip>
          <a:stretch>
            <a:fillRect/>
          </a:stretch>
        </p:blipFill>
        <p:spPr>
          <a:xfrm>
            <a:off x="7319870" y="5382807"/>
            <a:ext cx="735037" cy="918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37" cstate="print">
            <a:extLst/>
          </a:blip>
          <a:stretch>
            <a:fillRect/>
          </a:stretch>
        </p:blipFill>
        <p:spPr>
          <a:xfrm>
            <a:off x="6864299" y="6385492"/>
            <a:ext cx="1772171" cy="72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61"/>
          <p:cNvSpPr txBox="1">
            <a:spLocks noGrp="1"/>
          </p:cNvSpPr>
          <p:nvPr>
            <p:ph type="body" idx="1"/>
          </p:nvPr>
        </p:nvSpPr>
        <p:spPr>
          <a:xfrm>
            <a:off x="430680" y="1601534"/>
            <a:ext cx="11704205" cy="666204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>
              <a:buSzTx/>
              <a:buNone/>
              <a:defRPr sz="2400" b="1"/>
            </a:pPr>
            <a:r>
              <a:t>Perform wire analysis: compute statistics for labeled regions to separate the detected wires.</a:t>
            </a:r>
          </a:p>
          <a:p>
            <a:pPr marL="0" indent="0" algn="ctr">
              <a:buSzTx/>
              <a:buNone/>
              <a:defRPr sz="2400" b="1"/>
            </a:pPr>
            <a:r>
              <a:t> </a:t>
            </a:r>
          </a:p>
        </p:txBody>
      </p:sp>
      <p:sp>
        <p:nvSpPr>
          <p:cNvPr id="718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Proposed Approach</a:t>
            </a:r>
          </a:p>
        </p:txBody>
      </p:sp>
      <p:sp>
        <p:nvSpPr>
          <p:cNvPr id="719" name="Rectangle"/>
          <p:cNvSpPr/>
          <p:nvPr/>
        </p:nvSpPr>
        <p:spPr>
          <a:xfrm>
            <a:off x="9917775" y="4441106"/>
            <a:ext cx="2819638" cy="282652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20" name="ZH06-1_BOND_2002-01.png" descr="ZH06-1_BOND_2002-0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rot="16255345">
            <a:off x="9264029" y="5735959"/>
            <a:ext cx="2630933" cy="263096"/>
          </a:xfrm>
          <a:prstGeom prst="rect">
            <a:avLst/>
          </a:prstGeom>
          <a:ln>
            <a:solidFill>
              <a:srgbClr val="DE670B"/>
            </a:solidFill>
          </a:ln>
        </p:spPr>
      </p:pic>
      <p:pic>
        <p:nvPicPr>
          <p:cNvPr id="721" name="ZH06-1_BOND_2002-02.png" descr="ZH06-1_BOND_2002-0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 rot="5408725">
            <a:off x="9959937" y="5661095"/>
            <a:ext cx="2481310" cy="260597"/>
          </a:xfrm>
          <a:prstGeom prst="rect">
            <a:avLst/>
          </a:prstGeom>
          <a:ln>
            <a:solidFill>
              <a:srgbClr val="DE670B"/>
            </a:solidFill>
          </a:ln>
        </p:spPr>
      </p:pic>
      <p:pic>
        <p:nvPicPr>
          <p:cNvPr id="722" name="ZH06-1_BOND_2002-03.png" descr="ZH06-1_BOND_2002-03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 rot="5388468">
            <a:off x="10460521" y="5693833"/>
            <a:ext cx="2540003" cy="254003"/>
          </a:xfrm>
          <a:prstGeom prst="rect">
            <a:avLst/>
          </a:prstGeom>
          <a:ln>
            <a:solidFill>
              <a:srgbClr val="DE670B"/>
            </a:solidFill>
          </a:ln>
        </p:spPr>
      </p:pic>
      <p:pic>
        <p:nvPicPr>
          <p:cNvPr id="723" name="ZH06-1_BOND_2002.jpg" descr="ZH06-1_BOND_2002.jp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53610" y="4444551"/>
            <a:ext cx="2819639" cy="281963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24" name="ZH06-1_BOND_2002.jpg" descr="ZH06-1_BOND_2002.jp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417440" y="4444551"/>
            <a:ext cx="2819639" cy="281963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25" name="Multiple wire segments"/>
          <p:cNvSpPr txBox="1"/>
          <p:nvPr/>
        </p:nvSpPr>
        <p:spPr>
          <a:xfrm>
            <a:off x="4510116" y="4058303"/>
            <a:ext cx="2634281" cy="37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spcBef>
                <a:spcPts val="80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Multiple wire segments</a:t>
            </a:r>
          </a:p>
        </p:txBody>
      </p:sp>
      <p:pic>
        <p:nvPicPr>
          <p:cNvPr id="726" name="ZH06-1_BOND_2002-02.png" descr="ZH06-1_BOND_2002-0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 rot="5408725">
            <a:off x="10971768" y="5662669"/>
            <a:ext cx="2574457" cy="257449"/>
          </a:xfrm>
          <a:prstGeom prst="rect">
            <a:avLst/>
          </a:prstGeom>
          <a:ln>
            <a:solidFill>
              <a:srgbClr val="DE670B"/>
            </a:solidFill>
          </a:ln>
        </p:spPr>
      </p:pic>
      <p:sp>
        <p:nvSpPr>
          <p:cNvPr id="727" name="Input image"/>
          <p:cNvSpPr txBox="1"/>
          <p:nvPr/>
        </p:nvSpPr>
        <p:spPr>
          <a:xfrm>
            <a:off x="966135" y="4045603"/>
            <a:ext cx="1394584" cy="37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spcBef>
                <a:spcPts val="80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Input image</a:t>
            </a:r>
          </a:p>
        </p:txBody>
      </p:sp>
      <p:sp>
        <p:nvSpPr>
          <p:cNvPr id="728" name="Segment analysis"/>
          <p:cNvSpPr txBox="1"/>
          <p:nvPr/>
        </p:nvSpPr>
        <p:spPr>
          <a:xfrm>
            <a:off x="7553104" y="5127337"/>
            <a:ext cx="2285430" cy="37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800"/>
              </a:spcBef>
              <a:defRPr sz="1800" b="1">
                <a:solidFill>
                  <a:srgbClr val="FF000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Segment analysis </a:t>
            </a:r>
          </a:p>
        </p:txBody>
      </p:sp>
      <p:sp>
        <p:nvSpPr>
          <p:cNvPr id="729" name="Line"/>
          <p:cNvSpPr/>
          <p:nvPr/>
        </p:nvSpPr>
        <p:spPr>
          <a:xfrm>
            <a:off x="7611991" y="5512642"/>
            <a:ext cx="2226545" cy="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0" name="Individual wire segments"/>
          <p:cNvSpPr txBox="1"/>
          <p:nvPr/>
        </p:nvSpPr>
        <p:spPr>
          <a:xfrm>
            <a:off x="9923581" y="4045603"/>
            <a:ext cx="2808018" cy="37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spcBef>
                <a:spcPts val="80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Individual wire segments</a:t>
            </a:r>
          </a:p>
        </p:txBody>
      </p:sp>
      <p:sp>
        <p:nvSpPr>
          <p:cNvPr id="731" name="Line"/>
          <p:cNvSpPr/>
          <p:nvPr/>
        </p:nvSpPr>
        <p:spPr>
          <a:xfrm>
            <a:off x="3166267" y="5512642"/>
            <a:ext cx="1155842" cy="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Approach</a:t>
            </a:r>
          </a:p>
        </p:txBody>
      </p:sp>
      <p:sp>
        <p:nvSpPr>
          <p:cNvPr id="734" name="This approach is invariant to translation, rotation and scale"/>
          <p:cNvSpPr txBox="1"/>
          <p:nvPr/>
        </p:nvSpPr>
        <p:spPr>
          <a:xfrm>
            <a:off x="2176653" y="9110433"/>
            <a:ext cx="8212257" cy="446590"/>
          </a:xfrm>
          <a:prstGeom prst="rect">
            <a:avLst/>
          </a:prstGeom>
          <a:solidFill>
            <a:schemeClr val="accent4">
              <a:satOff val="-10819"/>
              <a:lumOff val="13333"/>
            </a:schemeClr>
          </a:solidFill>
          <a:ln>
            <a:solidFill>
              <a:srgbClr val="DE670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0433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This approach is invariant to translation, rotation and scale</a:t>
            </a:r>
          </a:p>
        </p:txBody>
      </p:sp>
      <p:pic>
        <p:nvPicPr>
          <p:cNvPr id="735" name="pseudcodeshapematch.png" descr="pseudcodeshapematch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44149" y="2289380"/>
            <a:ext cx="7077396" cy="6804813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Defect detection: use a pre-defined wire model and compute a distance measure."/>
          <p:cNvSpPr txBox="1"/>
          <p:nvPr/>
        </p:nvSpPr>
        <p:spPr>
          <a:xfrm>
            <a:off x="359337" y="1652472"/>
            <a:ext cx="12271753" cy="4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sz="2400"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Defect detection: use a pre-defined wire model and compute a distance measure.   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ounded Rectangle"/>
          <p:cNvSpPr/>
          <p:nvPr/>
        </p:nvSpPr>
        <p:spPr>
          <a:xfrm>
            <a:off x="7165723" y="2082050"/>
            <a:ext cx="3883424" cy="4081196"/>
          </a:xfrm>
          <a:prstGeom prst="roundRect">
            <a:avLst>
              <a:gd name="adj" fmla="val 13999"/>
            </a:avLst>
          </a:prstGeom>
          <a:solidFill>
            <a:srgbClr val="FFFFFF"/>
          </a:solidFill>
          <a:ln w="508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39" name="Workflow for prediction"/>
          <p:cNvSpPr txBox="1"/>
          <p:nvPr/>
        </p:nvSpPr>
        <p:spPr>
          <a:xfrm>
            <a:off x="7338986" y="1608206"/>
            <a:ext cx="3511496" cy="4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sz="2400"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Workflow for prediction</a:t>
            </a:r>
          </a:p>
        </p:txBody>
      </p:sp>
      <p:sp>
        <p:nvSpPr>
          <p:cNvPr id="740" name="Rounded Rectangle"/>
          <p:cNvSpPr/>
          <p:nvPr/>
        </p:nvSpPr>
        <p:spPr>
          <a:xfrm>
            <a:off x="2151616" y="2080478"/>
            <a:ext cx="3883423" cy="4081196"/>
          </a:xfrm>
          <a:prstGeom prst="roundRect">
            <a:avLst>
              <a:gd name="adj" fmla="val 13999"/>
            </a:avLst>
          </a:prstGeom>
          <a:solidFill>
            <a:srgbClr val="FFFFFF"/>
          </a:solidFill>
          <a:ln w="508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41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Workflows and Tasks</a:t>
            </a:r>
          </a:p>
        </p:txBody>
      </p:sp>
      <p:pic>
        <p:nvPicPr>
          <p:cNvPr id="742" name="wkf_train.png" descr="wkf_train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024052" y="2443413"/>
            <a:ext cx="1859154" cy="3358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wkf_predict.png" descr="wkf_predict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726749" y="2522114"/>
            <a:ext cx="2735974" cy="302966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Workflow for training"/>
          <p:cNvSpPr txBox="1"/>
          <p:nvPr/>
        </p:nvSpPr>
        <p:spPr>
          <a:xfrm>
            <a:off x="2556273" y="1608206"/>
            <a:ext cx="3150308" cy="4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sz="2400" b="1">
                <a:solidFill>
                  <a:srgbClr val="10080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Workflow for training</a:t>
            </a:r>
          </a:p>
        </p:txBody>
      </p:sp>
      <p:sp>
        <p:nvSpPr>
          <p:cNvPr id="745" name="ZoneTexte 1"/>
          <p:cNvSpPr txBox="1"/>
          <p:nvPr/>
        </p:nvSpPr>
        <p:spPr>
          <a:xfrm>
            <a:off x="114300" y="6601737"/>
            <a:ext cx="12841941" cy="302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Arial"/>
              </a:defRPr>
            </a:pPr>
            <a:r>
              <a:t>Strong Benefits:</a:t>
            </a:r>
          </a:p>
          <a:p>
            <a:pPr>
              <a:defRPr sz="2400"/>
            </a:pPr>
            <a:endParaRPr/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3200">
                <a:latin typeface="+mn-lt"/>
                <a:ea typeface="+mn-ea"/>
                <a:cs typeface="+mn-cs"/>
                <a:sym typeface="Arial"/>
              </a:defRPr>
            </a:pPr>
            <a:r>
              <a:t>Accelerate with Parallel execution</a:t>
            </a:r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3200">
                <a:latin typeface="+mn-lt"/>
                <a:ea typeface="+mn-ea"/>
                <a:cs typeface="+mn-cs"/>
                <a:sym typeface="Arial"/>
              </a:defRPr>
            </a:pPr>
            <a:r>
              <a:t>Short Release Cycle, Easy to deploy</a:t>
            </a:r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3200">
                <a:latin typeface="+mn-lt"/>
                <a:ea typeface="+mn-ea"/>
                <a:cs typeface="+mn-cs"/>
                <a:sym typeface="Arial"/>
              </a:defRPr>
            </a:pPr>
            <a:r>
              <a:t>Easily accessible in Corporate, Distributed context (Use Case No12) </a:t>
            </a:r>
          </a:p>
          <a:p>
            <a:pPr marL="285750" indent="-285750">
              <a:buClr>
                <a:srgbClr val="DF6C39"/>
              </a:buClr>
              <a:buSzPct val="100000"/>
              <a:buChar char="➢"/>
              <a:defRPr sz="3200">
                <a:latin typeface="+mn-lt"/>
                <a:ea typeface="+mn-ea"/>
                <a:cs typeface="+mn-cs"/>
                <a:sym typeface="Arial"/>
              </a:defRPr>
            </a:pPr>
            <a:r>
              <a:t>Building Blocks to be extended, used for other applications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Workflows</a:t>
            </a:r>
          </a:p>
        </p:txBody>
      </p:sp>
      <p:sp>
        <p:nvSpPr>
          <p:cNvPr id="748" name="Demonstration"/>
          <p:cNvSpPr txBox="1"/>
          <p:nvPr/>
        </p:nvSpPr>
        <p:spPr>
          <a:xfrm>
            <a:off x="4985739" y="4483953"/>
            <a:ext cx="4246699" cy="78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6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Demonstration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Workflows</a:t>
            </a:r>
          </a:p>
        </p:txBody>
      </p:sp>
      <p:sp>
        <p:nvSpPr>
          <p:cNvPr id="751" name="Demonstration"/>
          <p:cNvSpPr txBox="1"/>
          <p:nvPr/>
        </p:nvSpPr>
        <p:spPr>
          <a:xfrm>
            <a:off x="5341339" y="4483953"/>
            <a:ext cx="1661614" cy="78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6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Video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61"/>
          <p:cNvSpPr txBox="1">
            <a:spLocks noGrp="1"/>
          </p:cNvSpPr>
          <p:nvPr>
            <p:ph type="body" idx="1"/>
          </p:nvPr>
        </p:nvSpPr>
        <p:spPr>
          <a:xfrm>
            <a:off x="643113" y="1487749"/>
            <a:ext cx="11704205" cy="6592700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r>
              <a:t>Examples of the Output</a:t>
            </a:r>
          </a:p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endParaRPr/>
          </a:p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endParaRPr/>
          </a:p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endParaRPr/>
          </a:p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endParaRPr/>
          </a:p>
          <a:p>
            <a:pPr marL="0" indent="0" algn="ctr">
              <a:buSzTx/>
              <a:buNone/>
              <a:defRPr sz="2800" b="1">
                <a:solidFill>
                  <a:srgbClr val="FF2600"/>
                </a:solidFill>
              </a:defRPr>
            </a:pPr>
            <a:endParaRPr/>
          </a:p>
          <a:p>
            <a:pPr marL="0" indent="0" algn="ctr">
              <a:buSzTx/>
              <a:buNone/>
              <a:defRPr sz="2800" b="1"/>
            </a:pPr>
            <a:r>
              <a:t>Thanks to put here :</a:t>
            </a:r>
            <a:endParaRPr>
              <a:solidFill>
                <a:srgbClr val="FF2600"/>
              </a:solidFill>
            </a:endParaRPr>
          </a:p>
          <a:p>
            <a:pPr marL="0" indent="0" algn="ctr">
              <a:buSzTx/>
              <a:buNone/>
              <a:defRPr sz="2800" b="1"/>
            </a:pPr>
            <a:r>
              <a:t>8 to 10 images identified as Good</a:t>
            </a:r>
            <a:endParaRPr>
              <a:solidFill>
                <a:srgbClr val="FF2600"/>
              </a:solidFill>
            </a:endParaRPr>
          </a:p>
          <a:p>
            <a:pPr marL="0" indent="0" algn="ctr">
              <a:buSzTx/>
              <a:buNone/>
              <a:defRPr sz="2800" b="1"/>
            </a:pPr>
            <a:r>
              <a:t>2 Images identified as potentially Bad</a:t>
            </a:r>
            <a:endParaRPr>
              <a:solidFill>
                <a:srgbClr val="FF2600"/>
              </a:solidFill>
            </a:endParaRPr>
          </a:p>
          <a:p>
            <a:pPr marL="0" indent="0" algn="ctr">
              <a:buSzTx/>
              <a:buNone/>
              <a:defRPr sz="2800" b="1"/>
            </a:pPr>
            <a:r>
              <a:t>(Resut Images with the Wired in Green and Red)</a:t>
            </a:r>
          </a:p>
        </p:txBody>
      </p:sp>
      <p:sp>
        <p:nvSpPr>
          <p:cNvPr id="754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Experimental Results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61"/>
          <p:cNvSpPr txBox="1">
            <a:spLocks noGrp="1"/>
          </p:cNvSpPr>
          <p:nvPr>
            <p:ph type="body" idx="1"/>
          </p:nvPr>
        </p:nvSpPr>
        <p:spPr>
          <a:xfrm>
            <a:off x="100853" y="1601534"/>
            <a:ext cx="12801601" cy="6592700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/>
            </a:pPr>
            <a:r>
              <a:t>Experimental Setting</a:t>
            </a:r>
            <a:br/>
            <a:r>
              <a:t>   Total images: </a:t>
            </a:r>
            <a:r>
              <a:rPr>
                <a:solidFill>
                  <a:srgbClr val="FF9300"/>
                </a:solidFill>
              </a:rPr>
              <a:t> </a:t>
            </a:r>
            <a:r>
              <a:rPr>
                <a:solidFill>
                  <a:srgbClr val="D88932"/>
                </a:solidFill>
              </a:rPr>
              <a:t>300 images (Identified as Bad by current TAS Analysis</a:t>
            </a:r>
          </a:p>
          <a:p>
            <a:pPr marL="0" indent="0">
              <a:buSzTx/>
              <a:buNone/>
              <a:defRPr sz="2800" b="1">
                <a:solidFill>
                  <a:srgbClr val="D88932"/>
                </a:solidFill>
              </a:defRPr>
            </a:pPr>
            <a:r>
              <a:t>   </a:t>
            </a:r>
            <a:r>
              <a:rPr>
                <a:solidFill>
                  <a:srgbClr val="000000"/>
                </a:solidFill>
              </a:rPr>
              <a:t>Subset for training: </a:t>
            </a:r>
            <a:r>
              <a:rPr>
                <a:solidFill>
                  <a:srgbClr val="D58731"/>
                </a:solidFill>
              </a:rPr>
              <a:t>126 images</a:t>
            </a:r>
          </a:p>
          <a:p>
            <a:pPr marL="0" indent="0">
              <a:buSzTx/>
              <a:buNone/>
              <a:defRPr sz="2800" b="1">
                <a:solidFill>
                  <a:srgbClr val="D58731"/>
                </a:solidFill>
              </a:defRPr>
            </a:pPr>
            <a:endParaRPr/>
          </a:p>
          <a:p>
            <a:pPr marL="0" indent="0">
              <a:buSzTx/>
              <a:buNone/>
              <a:defRPr sz="2800" b="1">
                <a:solidFill>
                  <a:srgbClr val="D58731"/>
                </a:solidFill>
              </a:defRPr>
            </a:pPr>
            <a:endParaRPr/>
          </a:p>
          <a:p>
            <a:pPr marL="0" indent="0" algn="ctr">
              <a:buSzTx/>
              <a:buNone/>
              <a:defRPr sz="3200" b="1">
                <a:solidFill>
                  <a:srgbClr val="002060"/>
                </a:solidFill>
              </a:defRPr>
            </a:pPr>
            <a:r>
              <a:t>Over the 300 Images, </a:t>
            </a:r>
            <a:endParaRPr sz="2800"/>
          </a:p>
          <a:p>
            <a:pPr marL="0" indent="0" algn="ctr">
              <a:buSzTx/>
              <a:buNone/>
              <a:defRPr sz="3200" b="1">
                <a:solidFill>
                  <a:srgbClr val="002060"/>
                </a:solidFill>
              </a:defRPr>
            </a:pPr>
            <a:r>
              <a:t>the proposed approached correctly identify as good 291 Images, </a:t>
            </a:r>
            <a:endParaRPr sz="2800"/>
          </a:p>
          <a:p>
            <a:pPr marL="0" indent="0" algn="ctr">
              <a:buSzTx/>
              <a:buNone/>
              <a:defRPr sz="3200" b="1">
                <a:solidFill>
                  <a:srgbClr val="002060"/>
                </a:solidFill>
              </a:defRPr>
            </a:pPr>
            <a:r>
              <a:t>and keep only 8 for the Operator to verify</a:t>
            </a:r>
            <a:endParaRPr sz="2800"/>
          </a:p>
          <a:p>
            <a:pPr marL="0" indent="0" algn="ctr">
              <a:buSzTx/>
              <a:buNone/>
              <a:defRPr sz="3200" b="1">
                <a:solidFill>
                  <a:srgbClr val="002060"/>
                </a:solidFill>
              </a:defRPr>
            </a:pPr>
            <a:endParaRPr/>
          </a:p>
          <a:p>
            <a:pPr marL="0" indent="0" algn="ctr">
              <a:buSzTx/>
              <a:buNone/>
              <a:defRPr sz="3200" b="1">
                <a:solidFill>
                  <a:srgbClr val="002060"/>
                </a:solidFill>
              </a:defRPr>
            </a:pPr>
            <a:endParaRPr/>
          </a:p>
          <a:p>
            <a:pPr marL="0" indent="0" algn="ctr">
              <a:buSzTx/>
              <a:buNone/>
              <a:defRPr sz="2400" b="1">
                <a:latin typeface="+mn-lt"/>
                <a:ea typeface="+mn-ea"/>
                <a:cs typeface="+mn-cs"/>
                <a:sym typeface="Arial"/>
              </a:defRPr>
            </a:pPr>
            <a:r>
              <a:t>The tool can be used after the current TAS analysis (to eliminate most of False Positives), or directly on the images coming from the Production Lines </a:t>
            </a:r>
          </a:p>
        </p:txBody>
      </p:sp>
      <p:sp>
        <p:nvSpPr>
          <p:cNvPr id="757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Experimental Results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61"/>
          <p:cNvSpPr txBox="1">
            <a:spLocks noGrp="1"/>
          </p:cNvSpPr>
          <p:nvPr>
            <p:ph type="body" idx="1"/>
          </p:nvPr>
        </p:nvSpPr>
        <p:spPr>
          <a:xfrm>
            <a:off x="650298" y="1601534"/>
            <a:ext cx="12367680" cy="6592700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/>
            </a:pPr>
            <a:r>
              <a:t>Running time: </a:t>
            </a:r>
            <a:r>
              <a:rPr>
                <a:solidFill>
                  <a:srgbClr val="D58731"/>
                </a:solidFill>
              </a:rPr>
              <a:t> GPU vs. CPU</a:t>
            </a:r>
          </a:p>
        </p:txBody>
      </p:sp>
      <p:sp>
        <p:nvSpPr>
          <p:cNvPr id="760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Experimental Results</a:t>
            </a:r>
          </a:p>
        </p:txBody>
      </p:sp>
      <p:graphicFrame>
        <p:nvGraphicFramePr>
          <p:cNvPr id="761" name="Table"/>
          <p:cNvGraphicFramePr/>
          <p:nvPr/>
        </p:nvGraphicFramePr>
        <p:xfrm>
          <a:off x="1785017" y="4338484"/>
          <a:ext cx="9420390" cy="339506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140130"/>
                <a:gridCol w="3140130"/>
                <a:gridCol w="3140130"/>
              </a:tblGrid>
              <a:tr h="962864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Steps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      </a:t>
                      </a:r>
                      <a:r>
                        <a:rPr sz="1800"/>
                        <a:t>Running time (GPU)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    </a:t>
                      </a:r>
                      <a:r>
                        <a:rPr sz="1800"/>
                        <a:t>Running time (CPU)</a:t>
                      </a:r>
                    </a:p>
                  </a:txBody>
                  <a:tcPr marL="0" marR="0" marT="0" marB="0" horzOverflow="overflow"/>
                </a:tc>
              </a:tr>
              <a:tr h="131143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/>
                      </a:pPr>
                      <a:r>
                        <a:t>Training   (126 images)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~5min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~40min</a:t>
                      </a:r>
                    </a:p>
                  </a:txBody>
                  <a:tcPr marL="0" marR="0" marT="0" marB="0" horzOverflow="overflow"/>
                </a:tc>
              </a:tr>
              <a:tr h="112077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/>
                      </a:pPr>
                      <a:r>
                        <a:t>Prediction (975 images)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    - - - - - - - -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~30min</a:t>
                      </a: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61"/>
          <p:cNvSpPr txBox="1">
            <a:spLocks noGrp="1"/>
          </p:cNvSpPr>
          <p:nvPr>
            <p:ph type="body" idx="1"/>
          </p:nvPr>
        </p:nvSpPr>
        <p:spPr>
          <a:xfrm>
            <a:off x="650299" y="2277847"/>
            <a:ext cx="11704202" cy="5895304"/>
          </a:xfrm>
          <a:prstGeom prst="rect">
            <a:avLst/>
          </a:prstGeom>
        </p:spPr>
        <p:txBody>
          <a:bodyPr lIns="64999" tIns="64999" rIns="64999" bIns="64999"/>
          <a:lstStyle>
            <a:lvl1pPr marL="0" indent="0">
              <a:buSzTx/>
              <a:buNone/>
              <a:defRPr sz="2800" b="1" u="sng">
                <a:solidFill>
                  <a:srgbClr val="DC8C33"/>
                </a:solidFill>
              </a:defRPr>
            </a:lvl1pPr>
            <a:lvl2pPr marL="661736" indent="-280734">
              <a:buClrTx/>
              <a:buFontTx/>
              <a:defRPr sz="2800"/>
            </a:lvl2pPr>
            <a:lvl3pPr marL="1042734" indent="-280734">
              <a:buClrTx/>
              <a:buFontTx/>
              <a:buChar char="•"/>
              <a:defRPr sz="2800"/>
            </a:lvl3pPr>
          </a:lstStyle>
          <a:p>
            <a:r>
              <a:t>Improvements for the proposed approach</a:t>
            </a:r>
          </a:p>
          <a:p>
            <a:pPr lvl="1"/>
            <a:r>
              <a:t>Train our deep neural network with more images </a:t>
            </a:r>
          </a:p>
          <a:p>
            <a:pPr lvl="2"/>
            <a:r>
              <a:t>Ideal use case: 50% of 975 images for training, 25% for validation and 25% for testing.</a:t>
            </a:r>
          </a:p>
        </p:txBody>
      </p:sp>
      <p:sp>
        <p:nvSpPr>
          <p:cNvPr id="764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Future Works</a:t>
            </a:r>
          </a:p>
        </p:txBody>
      </p:sp>
      <p:pic>
        <p:nvPicPr>
          <p:cNvPr id="765" name="C311-1_BOND_2030.jpg" descr="C311-1_BOND_2030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78799" y="4571129"/>
            <a:ext cx="3687561" cy="3687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C331-1_BOND_2019.jpg" descr="C331-1_BOND_2019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66896" y="4579406"/>
            <a:ext cx="3671010" cy="3671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C221-1_BOND_2050.jpg" descr="C221-1_BOND_2050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738441" y="4570634"/>
            <a:ext cx="3688551" cy="3688554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Examples of bad wire segmentation."/>
          <p:cNvSpPr txBox="1"/>
          <p:nvPr/>
        </p:nvSpPr>
        <p:spPr>
          <a:xfrm>
            <a:off x="4038627" y="8573272"/>
            <a:ext cx="4691885" cy="38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indent="457200">
              <a:spcBef>
                <a:spcPts val="8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Examples of bad wire segmentation.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61"/>
          <p:cNvSpPr txBox="1">
            <a:spLocks noGrp="1"/>
          </p:cNvSpPr>
          <p:nvPr>
            <p:ph type="body" idx="1"/>
          </p:nvPr>
        </p:nvSpPr>
        <p:spPr>
          <a:xfrm>
            <a:off x="650299" y="2277847"/>
            <a:ext cx="11704202" cy="5895304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 u="sng">
                <a:solidFill>
                  <a:srgbClr val="DC8C33"/>
                </a:solidFill>
              </a:defRPr>
            </a:pPr>
            <a:r>
              <a:t>Improvements for the proposed approach</a:t>
            </a:r>
          </a:p>
          <a:p>
            <a:pPr marL="661736" lvl="1" indent="-280734">
              <a:buClrTx/>
              <a:buFontTx/>
              <a:defRPr sz="2800">
                <a:solidFill>
                  <a:srgbClr val="100803"/>
                </a:solidFill>
              </a:defRPr>
            </a:pPr>
            <a:r>
              <a:t>Other color space images such as RGB, multispectral, and depth information.</a:t>
            </a:r>
          </a:p>
          <a:p>
            <a:pPr marL="661736" lvl="1" indent="-280734">
              <a:buClrTx/>
              <a:buFontTx/>
              <a:defRPr sz="2800">
                <a:solidFill>
                  <a:srgbClr val="100803"/>
                </a:solidFill>
              </a:defRPr>
            </a:pPr>
            <a:r>
              <a:t>Same perspective for all images (zoom, scale, …).</a:t>
            </a:r>
          </a:p>
        </p:txBody>
      </p:sp>
      <p:sp>
        <p:nvSpPr>
          <p:cNvPr id="771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Future Works</a:t>
            </a:r>
          </a:p>
        </p:txBody>
      </p:sp>
      <p:pic>
        <p:nvPicPr>
          <p:cNvPr id="772" name="C223-1_BOND_1.jpg" descr="C223-1_BOND_1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598180" y="5050801"/>
            <a:ext cx="3794073" cy="371996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73" name="MN01-1_BOND_1020.jpg" descr="MN01-1_BOND_1020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5634" y="4981037"/>
            <a:ext cx="3794073" cy="386965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74" name="R209-1_BOND_1002.jpg" descr="R209-1_BOND_1002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880723" y="5045724"/>
            <a:ext cx="3647314" cy="371997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75" name="Examples of images from the original data set."/>
          <p:cNvSpPr txBox="1"/>
          <p:nvPr/>
        </p:nvSpPr>
        <p:spPr>
          <a:xfrm>
            <a:off x="3508960" y="8984536"/>
            <a:ext cx="5821169" cy="38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indent="457200">
              <a:spcBef>
                <a:spcPts val="8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Examples of images from the original data set.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re 3"/>
          <p:cNvSpPr txBox="1">
            <a:spLocks noGrp="1"/>
          </p:cNvSpPr>
          <p:nvPr>
            <p:ph type="title"/>
          </p:nvPr>
        </p:nvSpPr>
        <p:spPr>
          <a:xfrm>
            <a:off x="1386" y="276819"/>
            <a:ext cx="8412482" cy="927573"/>
          </a:xfrm>
          <a:prstGeom prst="rect">
            <a:avLst/>
          </a:prstGeom>
        </p:spPr>
        <p:txBody>
          <a:bodyPr/>
          <a:lstStyle/>
          <a:p>
            <a:r>
              <a:t>Use Cases Presented Today: </a:t>
            </a:r>
          </a:p>
        </p:txBody>
      </p:sp>
      <p:pic>
        <p:nvPicPr>
          <p:cNvPr id="282" name="Image 8" descr="Image 8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70627" y="1542754"/>
            <a:ext cx="7030432" cy="3953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 10" descr="Image 10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0627" y="5668312"/>
            <a:ext cx="7125694" cy="400106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 11"/>
          <p:cNvSpPr txBox="1"/>
          <p:nvPr/>
        </p:nvSpPr>
        <p:spPr>
          <a:xfrm>
            <a:off x="7201058" y="2419587"/>
            <a:ext cx="570848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90501">
              <a:defRPr sz="2400"/>
            </a:pPr>
            <a:r>
              <a:t>Default detection on Hybrid Circuits manufacturing with Deep Learning: </a:t>
            </a:r>
          </a:p>
          <a:p>
            <a:pPr indent="190501">
              <a:defRPr sz="2400"/>
            </a:pPr>
            <a:endParaRPr/>
          </a:p>
          <a:p>
            <a:pPr indent="190501">
              <a:defRPr sz="2400" b="1">
                <a:solidFill>
                  <a:srgbClr val="0070C0"/>
                </a:solidFill>
              </a:defRPr>
            </a:pPr>
            <a:r>
              <a:t>Focus on Wire defaults </a:t>
            </a:r>
          </a:p>
        </p:txBody>
      </p:sp>
      <p:sp>
        <p:nvSpPr>
          <p:cNvPr id="285" name="Rectangle 13"/>
          <p:cNvSpPr txBox="1"/>
          <p:nvPr/>
        </p:nvSpPr>
        <p:spPr>
          <a:xfrm>
            <a:off x="7448721" y="6659894"/>
            <a:ext cx="570848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90501">
              <a:defRPr sz="2400"/>
            </a:pPr>
            <a:r>
              <a:t>Automatisation de scenarios d'analyse de données de Tests: </a:t>
            </a:r>
          </a:p>
          <a:p>
            <a:pPr indent="190501">
              <a:defRPr sz="2400"/>
            </a:pPr>
            <a:endParaRPr/>
          </a:p>
          <a:p>
            <a:pPr indent="190501">
              <a:defRPr sz="2400" b="1">
                <a:solidFill>
                  <a:srgbClr val="0070C0"/>
                </a:solidFill>
              </a:defRPr>
            </a:pPr>
            <a:r>
              <a:t>Vérification de télémétries de service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61"/>
          <p:cNvSpPr txBox="1">
            <a:spLocks noGrp="1"/>
          </p:cNvSpPr>
          <p:nvPr>
            <p:ph type="body" idx="1"/>
          </p:nvPr>
        </p:nvSpPr>
        <p:spPr>
          <a:xfrm>
            <a:off x="643113" y="1487749"/>
            <a:ext cx="11704205" cy="6592700"/>
          </a:xfrm>
          <a:prstGeom prst="rect">
            <a:avLst/>
          </a:prstGeom>
        </p:spPr>
        <p:txBody>
          <a:bodyPr lIns="64999" tIns="64999" rIns="64999" bIns="64999"/>
          <a:lstStyle>
            <a:lvl1pPr marL="0" indent="0" algn="ctr">
              <a:buSzTx/>
              <a:buNone/>
              <a:defRPr sz="2800" b="1">
                <a:solidFill>
                  <a:srgbClr val="FF2600"/>
                </a:solidFill>
              </a:defRPr>
            </a:lvl1pPr>
          </a:lstStyle>
          <a:p>
            <a:r>
              <a:t>Why we did not use the 975 images?  </a:t>
            </a:r>
          </a:p>
        </p:txBody>
      </p:sp>
      <p:sp>
        <p:nvSpPr>
          <p:cNvPr id="778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Experimental Results</a:t>
            </a:r>
          </a:p>
        </p:txBody>
      </p:sp>
      <p:pic>
        <p:nvPicPr>
          <p:cNvPr id="779" name="C111-1_BOND_2046.jpg" descr="C111-1_BOND_2046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327843" y="3343469"/>
            <a:ext cx="1344914" cy="2026735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80" name="C331-1_BOND_2019.jpg" descr="C331-1_BOND_2019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11359" y="6362875"/>
            <a:ext cx="1375206" cy="206959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81" name="C331-1_BOND_2019.jpg" descr="C331-1_BOND_2019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317370" y="6362875"/>
            <a:ext cx="1365860" cy="205552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82" name="C331-1_BOND_2019.jpg"/>
          <p:cNvSpPr txBox="1"/>
          <p:nvPr/>
        </p:nvSpPr>
        <p:spPr>
          <a:xfrm>
            <a:off x="1058487" y="8451016"/>
            <a:ext cx="2080946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C331-1_BOND_2019.jpg</a:t>
            </a:r>
          </a:p>
        </p:txBody>
      </p:sp>
      <p:sp>
        <p:nvSpPr>
          <p:cNvPr id="783" name="C111-1_BOND_2046.jpg"/>
          <p:cNvSpPr txBox="1"/>
          <p:nvPr/>
        </p:nvSpPr>
        <p:spPr>
          <a:xfrm>
            <a:off x="1071684" y="5386371"/>
            <a:ext cx="2054554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C111-1_BOND_2046.jpg</a:t>
            </a:r>
          </a:p>
        </p:txBody>
      </p:sp>
      <p:sp>
        <p:nvSpPr>
          <p:cNvPr id="784" name="C111-1_BOND_2046.jpg"/>
          <p:cNvSpPr txBox="1"/>
          <p:nvPr/>
        </p:nvSpPr>
        <p:spPr>
          <a:xfrm>
            <a:off x="3908528" y="5382612"/>
            <a:ext cx="205455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C111-1_BOND_2046.jpg</a:t>
            </a:r>
          </a:p>
        </p:txBody>
      </p:sp>
      <p:pic>
        <p:nvPicPr>
          <p:cNvPr id="785" name="C351-1_BOND_2006.jpg" descr="C351-1_BOND_2006.jp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860337" y="3389514"/>
            <a:ext cx="2003421" cy="206959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86" name="C351-1_BOND_2006.jpg"/>
          <p:cNvSpPr txBox="1"/>
          <p:nvPr/>
        </p:nvSpPr>
        <p:spPr>
          <a:xfrm>
            <a:off x="6821571" y="5480858"/>
            <a:ext cx="2080946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C351-1_BOND_2006.jpg</a:t>
            </a:r>
          </a:p>
        </p:txBody>
      </p:sp>
      <p:pic>
        <p:nvPicPr>
          <p:cNvPr id="787" name="C351-1_BOND_2006.jpg" descr="C351-1_BOND_2006.jp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9609742" y="3389514"/>
            <a:ext cx="2058005" cy="212597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88" name="C351-1_BOND_2006.jpg"/>
          <p:cNvSpPr txBox="1"/>
          <p:nvPr/>
        </p:nvSpPr>
        <p:spPr>
          <a:xfrm>
            <a:off x="9598269" y="5531658"/>
            <a:ext cx="2080946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C351-1_BOND_2006.jpg</a:t>
            </a:r>
          </a:p>
        </p:txBody>
      </p:sp>
      <p:pic>
        <p:nvPicPr>
          <p:cNvPr id="789" name="ZH06-1_BOND_2003.jpg" descr="ZH06-1_BOND_2003.jp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7350111" y="6334683"/>
            <a:ext cx="1023872" cy="212597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90" name="ZH06-1_BOND_2003.jpg" descr="ZH06-1_BOND_2003.jpg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0220311" y="6264550"/>
            <a:ext cx="1023872" cy="212597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91" name="ZH06-1_BOND_2003.jpg"/>
          <p:cNvSpPr txBox="1"/>
          <p:nvPr/>
        </p:nvSpPr>
        <p:spPr>
          <a:xfrm>
            <a:off x="9686910" y="8408641"/>
            <a:ext cx="2090670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ZH06-1_BOND_2003.jpg</a:t>
            </a:r>
          </a:p>
        </p:txBody>
      </p:sp>
      <p:sp>
        <p:nvSpPr>
          <p:cNvPr id="792" name="Ideal: 50% of 975 images (25% for validation and 25% for testing)."/>
          <p:cNvSpPr txBox="1"/>
          <p:nvPr/>
        </p:nvSpPr>
        <p:spPr>
          <a:xfrm>
            <a:off x="1220686" y="9030420"/>
            <a:ext cx="10549058" cy="446590"/>
          </a:xfrm>
          <a:prstGeom prst="rect">
            <a:avLst/>
          </a:prstGeom>
          <a:solidFill>
            <a:schemeClr val="accent4">
              <a:satOff val="-10819"/>
              <a:lumOff val="13333"/>
            </a:schemeClr>
          </a:solidFill>
          <a:ln>
            <a:solidFill>
              <a:srgbClr val="DE670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0433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50% of 975 images for training, 25% for validation and 25% for testing</a:t>
            </a:r>
          </a:p>
        </p:txBody>
      </p:sp>
      <p:pic>
        <p:nvPicPr>
          <p:cNvPr id="793" name="C111-1_BOND_2046.jpg" descr="C111-1_BOND_2046.jp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470811" y="3293848"/>
            <a:ext cx="1373352" cy="206958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94" name="Ideal: 50% of 975 images (25% for validation and 25% for testing)."/>
          <p:cNvSpPr txBox="1"/>
          <p:nvPr/>
        </p:nvSpPr>
        <p:spPr>
          <a:xfrm>
            <a:off x="2592286" y="2181378"/>
            <a:ext cx="8212257" cy="802190"/>
          </a:xfrm>
          <a:prstGeom prst="rect">
            <a:avLst/>
          </a:prstGeom>
          <a:solidFill>
            <a:srgbClr val="929CB2"/>
          </a:solidFill>
          <a:ln>
            <a:solidFill>
              <a:srgbClr val="AA794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We need to create, manually, ground truth data for training</a:t>
            </a:r>
          </a:p>
        </p:txBody>
      </p:sp>
      <p:sp>
        <p:nvSpPr>
          <p:cNvPr id="795" name="C331-1_BOND_2019.jpg"/>
          <p:cNvSpPr txBox="1"/>
          <p:nvPr/>
        </p:nvSpPr>
        <p:spPr>
          <a:xfrm>
            <a:off x="3895330" y="8439273"/>
            <a:ext cx="2080947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C331-1_BOND_2019.jpg</a:t>
            </a:r>
          </a:p>
        </p:txBody>
      </p:sp>
      <p:sp>
        <p:nvSpPr>
          <p:cNvPr id="796" name="ZH06-1_BOND_2003.jpg"/>
          <p:cNvSpPr txBox="1"/>
          <p:nvPr/>
        </p:nvSpPr>
        <p:spPr>
          <a:xfrm>
            <a:off x="6816710" y="8451015"/>
            <a:ext cx="2090670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ZH06-1_BOND_2003.jpg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61"/>
          <p:cNvSpPr txBox="1">
            <a:spLocks noGrp="1"/>
          </p:cNvSpPr>
          <p:nvPr>
            <p:ph type="body" idx="1"/>
          </p:nvPr>
        </p:nvSpPr>
        <p:spPr>
          <a:xfrm>
            <a:off x="100853" y="1601534"/>
            <a:ext cx="12801601" cy="6592700"/>
          </a:xfrm>
          <a:prstGeom prst="rect">
            <a:avLst/>
          </a:prstGeom>
        </p:spPr>
        <p:txBody>
          <a:bodyPr lIns="64999" tIns="64999" rIns="64999" bIns="64999"/>
          <a:lstStyle/>
          <a:p>
            <a:pPr marL="0" indent="0">
              <a:buSzTx/>
              <a:buNone/>
              <a:defRPr sz="2800" b="1"/>
            </a:pPr>
            <a:r>
              <a:t>Experimental Setting</a:t>
            </a:r>
            <a:br/>
            <a:r>
              <a:t>   Total images: </a:t>
            </a:r>
            <a:r>
              <a:rPr>
                <a:solidFill>
                  <a:srgbClr val="FF9300"/>
                </a:solidFill>
              </a:rPr>
              <a:t> </a:t>
            </a:r>
            <a:r>
              <a:rPr>
                <a:solidFill>
                  <a:srgbClr val="D88932"/>
                </a:solidFill>
              </a:rPr>
              <a:t>300 images (Identified as Bad by current TAS Analysis</a:t>
            </a:r>
          </a:p>
          <a:p>
            <a:pPr marL="0" indent="0">
              <a:buSzTx/>
              <a:buNone/>
              <a:defRPr sz="2800" b="1">
                <a:solidFill>
                  <a:srgbClr val="D88932"/>
                </a:solidFill>
              </a:defRPr>
            </a:pPr>
            <a:r>
              <a:t>   </a:t>
            </a:r>
            <a:r>
              <a:rPr>
                <a:solidFill>
                  <a:srgbClr val="000000"/>
                </a:solidFill>
              </a:rPr>
              <a:t>Subset for training: </a:t>
            </a:r>
            <a:r>
              <a:rPr>
                <a:solidFill>
                  <a:srgbClr val="D58731"/>
                </a:solidFill>
              </a:rPr>
              <a:t>126 images</a:t>
            </a:r>
          </a:p>
          <a:p>
            <a:pPr marL="0" indent="0">
              <a:buSzTx/>
              <a:buNone/>
              <a:defRPr sz="2800" b="1"/>
            </a:pPr>
            <a:r>
              <a:t>I do not understand: Bad #Image decrease while Accuracy arise ?? </a:t>
            </a:r>
          </a:p>
          <a:p>
            <a:pPr marL="0" indent="0">
              <a:buSzTx/>
              <a:buNone/>
              <a:defRPr sz="2800" b="1"/>
            </a:pPr>
            <a:r>
              <a:t>And I believe it is better not to enter in those details.</a:t>
            </a:r>
          </a:p>
        </p:txBody>
      </p:sp>
      <p:sp>
        <p:nvSpPr>
          <p:cNvPr id="799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Experimental Results</a:t>
            </a:r>
          </a:p>
        </p:txBody>
      </p:sp>
      <p:graphicFrame>
        <p:nvGraphicFramePr>
          <p:cNvPr id="800" name="Table"/>
          <p:cNvGraphicFramePr/>
          <p:nvPr/>
        </p:nvGraphicFramePr>
        <p:xfrm>
          <a:off x="1877909" y="4342236"/>
          <a:ext cx="9569751" cy="500565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392438"/>
                <a:gridCol w="2034143"/>
                <a:gridCol w="2242990"/>
                <a:gridCol w="2900180"/>
              </a:tblGrid>
              <a:tr h="733969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Threshold analysis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Good images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Potentially </a:t>
                      </a:r>
                      <a:br/>
                      <a:r>
                        <a:t>Bad images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Accuracy </a:t>
                      </a:r>
                    </a:p>
                  </a:txBody>
                  <a:tcPr marL="0" marR="0" marT="0" marB="0" horzOverflow="overflow"/>
                </a:tc>
              </a:tr>
              <a:tr h="854337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0.05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114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185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38 %</a:t>
                      </a:r>
                    </a:p>
                  </a:txBody>
                  <a:tcPr marL="0" marR="0" marT="0" marB="0" horzOverflow="overflow"/>
                </a:tc>
              </a:tr>
              <a:tr h="854337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0.09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224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75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75 %</a:t>
                      </a:r>
                    </a:p>
                  </a:txBody>
                  <a:tcPr marL="0" marR="0" marT="0" marB="0" horzOverflow="overflow"/>
                </a:tc>
              </a:tr>
              <a:tr h="854337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0.10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260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39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87 %</a:t>
                      </a:r>
                    </a:p>
                  </a:txBody>
                  <a:tcPr marL="0" marR="0" marT="0" marB="0" horzOverflow="overflow"/>
                </a:tc>
              </a:tr>
              <a:tr h="854337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0.15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286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13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/>
                        <a:t>95 %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</a:tr>
              <a:tr h="854337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39C30"/>
                          </a:solidFill>
                        </a:rPr>
                        <a:t>0.25</a:t>
                      </a:r>
                    </a:p>
                  </a:txBody>
                  <a:tcPr marL="0" marR="0" marT="0" marB="0" horzOverflow="overflow">
                    <a:lnL w="38100">
                      <a:solidFill>
                        <a:srgbClr val="6AD523"/>
                      </a:solidFill>
                      <a:miter lim="400000"/>
                    </a:lnL>
                    <a:lnT w="38100">
                      <a:solidFill>
                        <a:srgbClr val="6AD523"/>
                      </a:solidFill>
                      <a:miter lim="400000"/>
                    </a:lnT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439C30"/>
                          </a:solidFill>
                        </a:rPr>
                        <a:t>291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6AD523"/>
                      </a:solidFill>
                      <a:miter lim="400000"/>
                    </a:lnT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439C30"/>
                          </a:solidFill>
                        </a:rPr>
                        <a:t>8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6AD523"/>
                      </a:solidFill>
                      <a:miter lim="400000"/>
                    </a:lnT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439C30"/>
                          </a:solidFill>
                        </a:rPr>
                        <a:t>97 %</a:t>
                      </a:r>
                    </a:p>
                  </a:txBody>
                  <a:tcPr marL="0" marR="0" marT="0" marB="0" horzOverflow="overflow">
                    <a:lnR w="38100">
                      <a:solidFill>
                        <a:srgbClr val="6AD523"/>
                      </a:solidFill>
                      <a:miter lim="400000"/>
                    </a:lnR>
                    <a:lnT w="38100">
                      <a:solidFill>
                        <a:srgbClr val="6AD523"/>
                      </a:solidFill>
                      <a:miter lim="400000"/>
                    </a:lnT>
                    <a:lnB w="38100">
                      <a:solidFill>
                        <a:srgbClr val="6AD52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itre 3"/>
          <p:cNvSpPr txBox="1">
            <a:spLocks noGrp="1"/>
          </p:cNvSpPr>
          <p:nvPr>
            <p:ph type="title"/>
          </p:nvPr>
        </p:nvSpPr>
        <p:spPr>
          <a:xfrm>
            <a:off x="1386" y="276819"/>
            <a:ext cx="8412482" cy="927573"/>
          </a:xfrm>
          <a:prstGeom prst="rect">
            <a:avLst/>
          </a:prstGeom>
        </p:spPr>
        <p:txBody>
          <a:bodyPr/>
          <a:lstStyle/>
          <a:p>
            <a:r>
              <a:t>Second Use Case</a:t>
            </a:r>
          </a:p>
        </p:txBody>
      </p:sp>
      <p:pic>
        <p:nvPicPr>
          <p:cNvPr id="803" name="Image 10" descr="Image 10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6676" y="3032312"/>
            <a:ext cx="11495315" cy="645458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Rectangle 13"/>
          <p:cNvSpPr txBox="1"/>
          <p:nvPr/>
        </p:nvSpPr>
        <p:spPr>
          <a:xfrm>
            <a:off x="174811" y="1767608"/>
            <a:ext cx="12653683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90501" algn="ctr">
              <a:defRPr sz="3200"/>
            </a:pPr>
            <a:r>
              <a:t>Automatisation de scenarios d'analyse de données de Tests: </a:t>
            </a:r>
          </a:p>
          <a:p>
            <a:pPr indent="190501" algn="ctr">
              <a:defRPr sz="3200" b="1">
                <a:solidFill>
                  <a:srgbClr val="0070C0"/>
                </a:solidFill>
              </a:defRPr>
            </a:pPr>
            <a:r>
              <a:t>Vérification de télémétries de service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Espace réservé du contenu 1"/>
          <p:cNvSpPr txBox="1">
            <a:spLocks noGrp="1"/>
          </p:cNvSpPr>
          <p:nvPr>
            <p:ph type="body" idx="1"/>
          </p:nvPr>
        </p:nvSpPr>
        <p:spPr>
          <a:xfrm>
            <a:off x="342900" y="1549400"/>
            <a:ext cx="12496800" cy="81089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L'objectif de ce PoC est de tester et valider l'automatisation de scenarios d'analyse de données de Tests. Ces procédures sont à automatiser car elles devraient être faites entièrement sur toutes les données à chaque test, alors qu'actuellement elles ne peuvent être réalisées que très ponctuellement sur un ensemble très restreints de données. Cette automatisation sera réalisée par une sur-couche au système actuel, sans modifier celui-ci, à l'aide des outils de Workflows Big Data de la solution ActiveEon. Les ressources utilisées pour executer ces procédures seront celles existantes chez TAS: des machines physiques locales, des clusters existants, virtualisés ou non, etc.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Il existe actuellement 6 scenarios: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600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1- Comparer toutes les données d'un test à celles de référence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2- Montrer à un instant T toutes les données qui ont bougées depuis un Temps X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    Prévision de la gravité de l'évotlution de l'incident dans le future.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2700" b="1"/>
            </a:pPr>
            <a:r>
              <a:t>3- Vérification de télémétries de service 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4- TM Frequency Verication.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5- Evolution des Sequences Counters</a:t>
            </a:r>
            <a:endParaRPr sz="16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    Check + 1 à chaque packet. 20 fonctions dans le logiciel, chacune ayant un compteurs.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6- Verification du protol 1553: conforme specification officielle, conforme aux principes de plus haut niveau de Thales.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600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Les données de Test sont actuellement disponibles sous forme de fichiers, et dans une BD (Lucile au dessus Oracle) avec Librairie Dcom.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600"/>
            </a:pPr>
            <a:endParaRPr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Le PoC sera a priori organisé selon la planning suivant: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1- Analyse de l'existant (2 Jours)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2- Analyse des 6 scenarions et Proposition d'Architecture (pour les données et les six scenario) (2 Jours)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3- Discussion Validation avec TAS, Choix de l'Architecture, Choix des Scenarios à Implémenter (1 Jour)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4- Installation du logiciel ProActive Workflows &amp; Scheduling, Implementation des scenarios  choisis en 3. (15 Jours)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ActiveEon fournira le logiciel ProActive Workflows &amp; Scheduling avec 2 mois de support pour test et validation par TAS.</a:t>
            </a:r>
            <a:endParaRPr sz="3700"/>
          </a:p>
          <a:p>
            <a:pPr marL="0" indent="0">
              <a:lnSpc>
                <a:spcPct val="90000"/>
              </a:lnSpc>
              <a:buSzTx/>
              <a:buNone/>
              <a:defRPr sz="1400"/>
            </a:pPr>
            <a:r>
              <a:t>Date de démarrage envisagée du PoC: mai.</a:t>
            </a:r>
          </a:p>
        </p:txBody>
      </p:sp>
      <p:sp>
        <p:nvSpPr>
          <p:cNvPr id="807" name="Titre 2"/>
          <p:cNvSpPr txBox="1">
            <a:spLocks noGrp="1"/>
          </p:cNvSpPr>
          <p:nvPr>
            <p:ph type="title"/>
          </p:nvPr>
        </p:nvSpPr>
        <p:spPr>
          <a:xfrm>
            <a:off x="1389" y="241303"/>
            <a:ext cx="8412479" cy="9334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PoC UC 25, Big Data for test data: Automatisation de scenarios d'analyse de données de Tests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itr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pPr defTabSz="813816">
              <a:defRPr sz="3648"/>
            </a:pPr>
            <a:r>
              <a:t>Vérification de télémétries de service </a:t>
            </a:r>
            <a:br/>
            <a:endParaRPr/>
          </a:p>
        </p:txBody>
      </p:sp>
      <p:sp>
        <p:nvSpPr>
          <p:cNvPr id="4" name="Espace réservé du texte 3"/>
          <p:cNvSpPr txBox="1">
            <a:spLocks/>
          </p:cNvSpPr>
          <p:nvPr/>
        </p:nvSpPr>
        <p:spPr>
          <a:xfrm>
            <a:off x="453728" y="1924472"/>
            <a:ext cx="11704322" cy="701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/>
          </a:bodyPr>
          <a:lstStyle/>
          <a:p>
            <a:pPr marL="180473" indent="-180473" defTabSz="457200">
              <a:lnSpc>
                <a:spcPts val="3600"/>
              </a:lnSpc>
              <a:buSzPct val="100000"/>
              <a:buChar char="-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lang="fr-FR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lang="fr-FR" sz="40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lang="fr-FR" sz="4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0473" indent="-180473" defTabSz="457200">
              <a:lnSpc>
                <a:spcPts val="3600"/>
              </a:lnSpc>
              <a:buSzPct val="100000"/>
              <a:buChar char="-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Test </a:t>
            </a:r>
            <a:r>
              <a:rPr lang="en-US" sz="2400" dirty="0" smtClean="0"/>
              <a:t>Data are growing very fast. It is needed to achieve more and more Verifications and Validations</a:t>
            </a:r>
          </a:p>
          <a:p>
            <a:pPr defTabSz="457200">
              <a:lnSpc>
                <a:spcPts val="3600"/>
              </a:lnSpc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 smtClean="0"/>
          </a:p>
          <a:p>
            <a:pPr marL="180473" indent="-180473" defTabSz="457200">
              <a:lnSpc>
                <a:spcPts val="3600"/>
              </a:lnSpc>
              <a:buSzPct val="100000"/>
              <a:buChar char="-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Workflow will permit to accelerate treatments and permit analysis that were not possible before</a:t>
            </a:r>
          </a:p>
          <a:p>
            <a:pPr marL="180473" indent="-180473" defTabSz="457200">
              <a:lnSpc>
                <a:spcPts val="3600"/>
              </a:lnSpc>
              <a:buSzPct val="100000"/>
              <a:buChar char="-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 smtClean="0"/>
          </a:p>
          <a:p>
            <a:pPr marL="180473" indent="-180473" defTabSz="457200">
              <a:lnSpc>
                <a:spcPts val="3600"/>
              </a:lnSpc>
              <a:buSzPct val="100000"/>
              <a:buChar char="-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It will also permit to fetch and push data from many sources, and to execute tests on many locations</a:t>
            </a:r>
          </a:p>
          <a:p>
            <a:endParaRPr lang="en-US" sz="4000" dirty="0" smtClean="0"/>
          </a:p>
          <a:p>
            <a:pPr marL="487499" marR="0" lvl="0" indent="-296998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Arial"/>
              <a:buChar char="•"/>
              <a:tabLst/>
              <a:defRPr/>
            </a:pP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Espace réservé du texte 3"/>
          <p:cNvSpPr txBox="1">
            <a:spLocks noGrp="1"/>
          </p:cNvSpPr>
          <p:nvPr>
            <p:ph type="body" idx="1"/>
          </p:nvPr>
        </p:nvSpPr>
        <p:spPr>
          <a:xfrm>
            <a:off x="650237" y="1700128"/>
            <a:ext cx="11704322" cy="7012638"/>
          </a:xfrm>
          <a:prstGeom prst="rect">
            <a:avLst/>
          </a:prstGeom>
        </p:spPr>
        <p:txBody>
          <a:bodyPr/>
          <a:lstStyle/>
          <a:p>
            <a:r>
              <a:rPr dirty="0"/>
              <a:t>Principal Ideas:</a:t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813" name="Titr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pPr defTabSz="813816">
              <a:defRPr sz="3648"/>
            </a:pPr>
            <a:r>
              <a:t>Vérification de télémétries de service </a:t>
            </a:r>
            <a:br/>
            <a:endParaRPr/>
          </a:p>
        </p:txBody>
      </p:sp>
      <p:pic>
        <p:nvPicPr>
          <p:cNvPr id="814" name="parsing.jpg" descr="parsing.jpg"/>
          <p:cNvPicPr>
            <a:picLocks noChangeAspect="1"/>
          </p:cNvPicPr>
          <p:nvPr/>
        </p:nvPicPr>
        <p:blipFill>
          <a:blip r:embed="rId2" cstate="print">
            <a:extLst/>
          </a:blip>
          <a:srcRect b="36463"/>
          <a:stretch>
            <a:fillRect/>
          </a:stretch>
        </p:blipFill>
        <p:spPr>
          <a:xfrm>
            <a:off x="732085" y="2592688"/>
            <a:ext cx="2570024" cy="2590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analysis.jpg" descr="analysis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896841" y="2664324"/>
            <a:ext cx="2705523" cy="252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multimedia.jpg" descr="multimedia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9388534" y="2632551"/>
            <a:ext cx="2587329" cy="25873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Data Parsing"/>
          <p:cNvSpPr txBox="1"/>
          <p:nvPr/>
        </p:nvSpPr>
        <p:spPr>
          <a:xfrm>
            <a:off x="788190" y="5529581"/>
            <a:ext cx="2656688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 Parsing</a:t>
            </a:r>
          </a:p>
        </p:txBody>
      </p:sp>
      <p:sp>
        <p:nvSpPr>
          <p:cNvPr id="818" name="Data Analysis"/>
          <p:cNvSpPr txBox="1"/>
          <p:nvPr/>
        </p:nvSpPr>
        <p:spPr>
          <a:xfrm>
            <a:off x="5010158" y="5529581"/>
            <a:ext cx="2784383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 Analysis</a:t>
            </a:r>
          </a:p>
        </p:txBody>
      </p:sp>
      <p:sp>
        <p:nvSpPr>
          <p:cNvPr id="819" name="Data Display"/>
          <p:cNvSpPr txBox="1"/>
          <p:nvPr/>
        </p:nvSpPr>
        <p:spPr>
          <a:xfrm>
            <a:off x="9436021" y="5529581"/>
            <a:ext cx="2631685" cy="60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 Display</a:t>
            </a:r>
          </a:p>
        </p:txBody>
      </p:sp>
      <p:sp>
        <p:nvSpPr>
          <p:cNvPr id="820" name="Arrow"/>
          <p:cNvSpPr/>
          <p:nvPr/>
        </p:nvSpPr>
        <p:spPr>
          <a:xfrm>
            <a:off x="3585327" y="329121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1" name="Arrow"/>
          <p:cNvSpPr/>
          <p:nvPr/>
        </p:nvSpPr>
        <p:spPr>
          <a:xfrm>
            <a:off x="7860449" y="32530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22" name="1. Check hardware TM packet…"/>
          <p:cNvSpPr/>
          <p:nvPr/>
        </p:nvSpPr>
        <p:spPr>
          <a:xfrm>
            <a:off x="1173808" y="6100936"/>
            <a:ext cx="5634832" cy="329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31" y="21600"/>
                </a:moveTo>
                <a:cubicBezTo>
                  <a:pt x="18692" y="21600"/>
                  <a:pt x="18985" y="20956"/>
                  <a:pt x="18985" y="20163"/>
                </a:cubicBezTo>
                <a:lnTo>
                  <a:pt x="18985" y="9968"/>
                </a:lnTo>
                <a:lnTo>
                  <a:pt x="21600" y="0"/>
                </a:lnTo>
                <a:lnTo>
                  <a:pt x="15928" y="4638"/>
                </a:lnTo>
                <a:lnTo>
                  <a:pt x="654" y="4638"/>
                </a:lnTo>
                <a:cubicBezTo>
                  <a:pt x="293" y="4638"/>
                  <a:pt x="0" y="5282"/>
                  <a:pt x="0" y="6075"/>
                </a:cubicBezTo>
                <a:lnTo>
                  <a:pt x="0" y="20163"/>
                </a:lnTo>
                <a:cubicBezTo>
                  <a:pt x="0" y="20956"/>
                  <a:pt x="293" y="21600"/>
                  <a:pt x="654" y="21600"/>
                </a:cubicBezTo>
                <a:lnTo>
                  <a:pt x="18331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fr-FR" dirty="0" smtClean="0"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fr-FR" dirty="0" smtClean="0"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smtClean="0"/>
              <a:t>1</a:t>
            </a:r>
            <a:r>
              <a:rPr dirty="0"/>
              <a:t>. </a:t>
            </a:r>
            <a:r>
              <a:rPr dirty="0" smtClean="0"/>
              <a:t>Check </a:t>
            </a:r>
            <a:r>
              <a:rPr dirty="0"/>
              <a:t>TM </a:t>
            </a:r>
            <a:r>
              <a:rPr lang="fr-FR" dirty="0" smtClean="0"/>
              <a:t>HW </a:t>
            </a:r>
            <a:r>
              <a:rPr dirty="0" smtClean="0"/>
              <a:t>packet</a:t>
            </a:r>
            <a:endParaRPr dirty="0"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2. Check TM packet number</a:t>
            </a:r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3. </a:t>
            </a:r>
            <a:r>
              <a:rPr dirty="0" smtClean="0"/>
              <a:t>Check</a:t>
            </a:r>
            <a:r>
              <a:rPr lang="fr-FR" dirty="0" smtClean="0"/>
              <a:t> </a:t>
            </a:r>
            <a:r>
              <a:rPr dirty="0" smtClean="0"/>
              <a:t>TM</a:t>
            </a:r>
            <a:r>
              <a:rPr lang="fr-FR" dirty="0" smtClean="0"/>
              <a:t> </a:t>
            </a:r>
            <a:r>
              <a:rPr dirty="0" smtClean="0"/>
              <a:t>packet </a:t>
            </a:r>
            <a:r>
              <a:rPr dirty="0"/>
              <a:t>order and type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Espace réservé du texte 3"/>
          <p:cNvSpPr txBox="1">
            <a:spLocks noGrp="1"/>
          </p:cNvSpPr>
          <p:nvPr>
            <p:ph type="body" idx="1"/>
          </p:nvPr>
        </p:nvSpPr>
        <p:spPr>
          <a:xfrm>
            <a:off x="650237" y="1700128"/>
            <a:ext cx="11704322" cy="701263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ProActive</a:t>
            </a:r>
            <a:r>
              <a:rPr dirty="0"/>
              <a:t> Workflow:</a:t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825" name="Titr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pPr defTabSz="813816">
              <a:defRPr sz="3648"/>
            </a:pPr>
            <a:r>
              <a:t>Vérification de télémétries de service </a:t>
            </a:r>
            <a:br/>
            <a:endParaRPr/>
          </a:p>
        </p:txBody>
      </p:sp>
      <p:pic>
        <p:nvPicPr>
          <p:cNvPr id="826" name="pasted-image.tiff" descr="pasted-image.tif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81720" y="2788568"/>
            <a:ext cx="5256584" cy="662473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du texte 3"/>
          <p:cNvSpPr txBox="1">
            <a:spLocks/>
          </p:cNvSpPr>
          <p:nvPr/>
        </p:nvSpPr>
        <p:spPr>
          <a:xfrm>
            <a:off x="6070352" y="1924472"/>
            <a:ext cx="6624736" cy="701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2" tIns="91422" rIns="91422" bIns="91422">
            <a:normAutofit fontScale="92500"/>
          </a:bodyPr>
          <a:lstStyle/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lang="fr-FR" sz="4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The replication task enables to parse many pairs of (TC packets, TM packets) data </a:t>
            </a:r>
            <a:r>
              <a:rPr lang="en-US" sz="2400" dirty="0" smtClean="0"/>
              <a:t>from many </a:t>
            </a:r>
            <a:r>
              <a:rPr lang="en-US" sz="2400" dirty="0" smtClean="0"/>
              <a:t>locations. </a:t>
            </a: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400" dirty="0" smtClean="0"/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Telemetries verification are executed in parallel addressing three tests:</a:t>
            </a: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1- Check that all TM packets are software </a:t>
            </a: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2-Check that TM packet are of correct number regarding the TC packet sent.</a:t>
            </a:r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3-Check also that </a:t>
            </a:r>
            <a:r>
              <a:rPr lang="en-US" sz="2400" dirty="0" smtClean="0"/>
              <a:t>TM packets are </a:t>
            </a:r>
            <a:r>
              <a:rPr lang="en-US" sz="2400" dirty="0" smtClean="0"/>
              <a:t>of </a:t>
            </a:r>
            <a:r>
              <a:rPr lang="en-US" sz="2400" dirty="0" smtClean="0"/>
              <a:t>good </a:t>
            </a:r>
            <a:r>
              <a:rPr lang="en-US" sz="2400" dirty="0" smtClean="0"/>
              <a:t>sub service type </a:t>
            </a:r>
            <a:r>
              <a:rPr lang="en-US" sz="2400" dirty="0" smtClean="0"/>
              <a:t>and well ordered </a:t>
            </a:r>
            <a:endParaRPr lang="en-US" sz="2400" dirty="0" smtClean="0"/>
          </a:p>
          <a:p>
            <a:pPr marL="180473" indent="-180473" defTabSz="457200">
              <a:lnSpc>
                <a:spcPts val="3600"/>
              </a:lnSpc>
              <a:buSzPct val="100000"/>
              <a:defRPr sz="1800" b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 smtClean="0"/>
              <a:t>Verification results are displayed in HTML format where wrong data in TC/TM data are highlighted. </a:t>
            </a:r>
            <a:endParaRPr lang="en-US" sz="4000" dirty="0" smtClean="0"/>
          </a:p>
          <a:p>
            <a:endParaRPr lang="en-US" sz="4000" dirty="0" smtClean="0"/>
          </a:p>
          <a:p>
            <a:pPr marL="487499" marR="0" lvl="0" indent="-296998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Arial"/>
              <a:buChar char="•"/>
              <a:tabLst/>
              <a:defRPr/>
            </a:pP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62"/>
          <p:cNvSpPr txBox="1">
            <a:spLocks noGrp="1"/>
          </p:cNvSpPr>
          <p:nvPr>
            <p:ph type="title"/>
          </p:nvPr>
        </p:nvSpPr>
        <p:spPr>
          <a:xfrm>
            <a:off x="1389" y="276819"/>
            <a:ext cx="8412478" cy="927572"/>
          </a:xfrm>
          <a:prstGeom prst="rect">
            <a:avLst/>
          </a:prstGeom>
        </p:spPr>
        <p:txBody>
          <a:bodyPr lIns="64999" tIns="64999" rIns="64999" bIns="64999"/>
          <a:lstStyle/>
          <a:p>
            <a:r>
              <a:t>Workflows</a:t>
            </a:r>
          </a:p>
        </p:txBody>
      </p:sp>
      <p:sp>
        <p:nvSpPr>
          <p:cNvPr id="830" name="Demonstration"/>
          <p:cNvSpPr txBox="1"/>
          <p:nvPr/>
        </p:nvSpPr>
        <p:spPr>
          <a:xfrm>
            <a:off x="4985739" y="4483953"/>
            <a:ext cx="4246699" cy="78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6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Demonstration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Espace réservé du texte 1"/>
          <p:cNvSpPr txBox="1">
            <a:spLocks noGrp="1"/>
          </p:cNvSpPr>
          <p:nvPr>
            <p:ph type="body" idx="1"/>
          </p:nvPr>
        </p:nvSpPr>
        <p:spPr>
          <a:xfrm>
            <a:off x="650237" y="1700128"/>
            <a:ext cx="11704322" cy="70126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Titr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281"/>
          <p:cNvSpPr/>
          <p:nvPr/>
        </p:nvSpPr>
        <p:spPr>
          <a:xfrm>
            <a:off x="331" y="7833990"/>
            <a:ext cx="13007121" cy="20598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6" name="image49.jpg" descr="image49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17" y="-45430"/>
            <a:ext cx="13003284" cy="813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2.png" descr="image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94348" y="6032500"/>
            <a:ext cx="10436064" cy="2848026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ZoneTexte 1"/>
          <p:cNvSpPr txBox="1"/>
          <p:nvPr/>
        </p:nvSpPr>
        <p:spPr>
          <a:xfrm>
            <a:off x="-3698" y="9183755"/>
            <a:ext cx="13004801" cy="519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666" tIns="48666" rIns="48666" bIns="48666">
            <a:spAutoFit/>
          </a:bodyPr>
          <a:lstStyle>
            <a:lvl1pPr algn="ctr" defTabSz="579989">
              <a:tabLst>
                <a:tab pos="127000" algn="l"/>
              </a:tabLst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Paris, Sophia Antipolis, London, San Jose USA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r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pPr defTabSz="576072">
              <a:defRPr sz="2583"/>
            </a:pPr>
            <a:r>
              <a:t>Other Potential Use Cases addressed with AE Technology </a:t>
            </a:r>
            <a:br/>
            <a:endParaRPr/>
          </a:p>
        </p:txBody>
      </p:sp>
      <p:pic>
        <p:nvPicPr>
          <p:cNvPr id="288" name="Image 8" descr="Image 8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83567" y="5284373"/>
            <a:ext cx="5468114" cy="3077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 10" descr="Image 10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908875" y="1687221"/>
            <a:ext cx="5934904" cy="334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 12" descr="Image 12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284419" y="1566551"/>
            <a:ext cx="6506484" cy="365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 6" descr="Image 6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908875" y="5217955"/>
            <a:ext cx="5896771" cy="3322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 18" descr="Image 18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3537660" y="6370634"/>
            <a:ext cx="5982536" cy="336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avec flèche vers le bas 27"/>
          <p:cNvSpPr/>
          <p:nvPr/>
        </p:nvSpPr>
        <p:spPr>
          <a:xfrm>
            <a:off x="3894404" y="6301247"/>
            <a:ext cx="5094606" cy="17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4296"/>
                </a:lnTo>
                <a:lnTo>
                  <a:pt x="11600" y="4296"/>
                </a:lnTo>
                <a:lnTo>
                  <a:pt x="11600" y="17675"/>
                </a:lnTo>
                <a:lnTo>
                  <a:pt x="12349" y="17675"/>
                </a:lnTo>
                <a:lnTo>
                  <a:pt x="10800" y="21600"/>
                </a:lnTo>
                <a:lnTo>
                  <a:pt x="9251" y="17675"/>
                </a:lnTo>
                <a:lnTo>
                  <a:pt x="10000" y="17675"/>
                </a:lnTo>
                <a:lnTo>
                  <a:pt x="10000" y="4296"/>
                </a:lnTo>
                <a:lnTo>
                  <a:pt x="0" y="4296"/>
                </a:lnTo>
                <a:close/>
              </a:path>
            </a:pathLst>
          </a:custGeom>
          <a:solidFill>
            <a:srgbClr val="E458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95" name="Title 2"/>
          <p:cNvSpPr txBox="1">
            <a:spLocks noGrp="1"/>
          </p:cNvSpPr>
          <p:nvPr>
            <p:ph type="title"/>
          </p:nvPr>
        </p:nvSpPr>
        <p:spPr>
          <a:xfrm>
            <a:off x="1386" y="-139697"/>
            <a:ext cx="8412482" cy="1418044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ActiveEon Solution:</a:t>
            </a:r>
            <a:br/>
            <a:r>
              <a:t>Data Analysis for Everyone</a:t>
            </a:r>
          </a:p>
        </p:txBody>
      </p:sp>
      <p:grpSp>
        <p:nvGrpSpPr>
          <p:cNvPr id="305" name="Groupe 54"/>
          <p:cNvGrpSpPr/>
          <p:nvPr/>
        </p:nvGrpSpPr>
        <p:grpSpPr>
          <a:xfrm>
            <a:off x="3987715" y="1723458"/>
            <a:ext cx="2491837" cy="1652315"/>
            <a:chOff x="0" y="0"/>
            <a:chExt cx="2491836" cy="1652313"/>
          </a:xfrm>
        </p:grpSpPr>
        <p:grpSp>
          <p:nvGrpSpPr>
            <p:cNvPr id="298" name="Group 23"/>
            <p:cNvGrpSpPr/>
            <p:nvPr/>
          </p:nvGrpSpPr>
          <p:grpSpPr>
            <a:xfrm>
              <a:off x="207477" y="-1"/>
              <a:ext cx="2284360" cy="1407341"/>
              <a:chOff x="0" y="0"/>
              <a:chExt cx="2284358" cy="1407339"/>
            </a:xfrm>
          </p:grpSpPr>
          <p:sp>
            <p:nvSpPr>
              <p:cNvPr id="296" name="Shape 479"/>
              <p:cNvSpPr/>
              <p:nvPr/>
            </p:nvSpPr>
            <p:spPr>
              <a:xfrm>
                <a:off x="882384" y="1291677"/>
                <a:ext cx="519591" cy="11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202" y="0"/>
                    </a:lnTo>
                    <a:lnTo>
                      <a:pt x="20398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pic>
            <p:nvPicPr>
              <p:cNvPr id="297" name="Picture 25" descr="Picture 25"/>
              <p:cNvPicPr>
                <a:picLocks noChangeAspect="1"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-1"/>
                <a:ext cx="2284359" cy="1248665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</p:grpSp>
        <p:grpSp>
          <p:nvGrpSpPr>
            <p:cNvPr id="301" name="Group 20"/>
            <p:cNvGrpSpPr/>
            <p:nvPr/>
          </p:nvGrpSpPr>
          <p:grpSpPr>
            <a:xfrm>
              <a:off x="112894" y="123797"/>
              <a:ext cx="2284359" cy="1407341"/>
              <a:chOff x="0" y="0"/>
              <a:chExt cx="2284358" cy="1407339"/>
            </a:xfrm>
          </p:grpSpPr>
          <p:sp>
            <p:nvSpPr>
              <p:cNvPr id="299" name="Shape 479"/>
              <p:cNvSpPr/>
              <p:nvPr/>
            </p:nvSpPr>
            <p:spPr>
              <a:xfrm>
                <a:off x="882384" y="1291677"/>
                <a:ext cx="519591" cy="11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202" y="0"/>
                    </a:lnTo>
                    <a:lnTo>
                      <a:pt x="20398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pic>
            <p:nvPicPr>
              <p:cNvPr id="300" name="Picture 22" descr="Picture 22"/>
              <p:cNvPicPr>
                <a:picLocks noChangeAspect="1"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-1"/>
                <a:ext cx="2284359" cy="1248665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</p:grpSp>
        <p:grpSp>
          <p:nvGrpSpPr>
            <p:cNvPr id="304" name="Group 6"/>
            <p:cNvGrpSpPr/>
            <p:nvPr/>
          </p:nvGrpSpPr>
          <p:grpSpPr>
            <a:xfrm>
              <a:off x="0" y="244974"/>
              <a:ext cx="2284359" cy="1407340"/>
              <a:chOff x="0" y="0"/>
              <a:chExt cx="2284358" cy="1407339"/>
            </a:xfrm>
          </p:grpSpPr>
          <p:sp>
            <p:nvSpPr>
              <p:cNvPr id="302" name="Shape 479"/>
              <p:cNvSpPr/>
              <p:nvPr/>
            </p:nvSpPr>
            <p:spPr>
              <a:xfrm>
                <a:off x="882384" y="1291677"/>
                <a:ext cx="519591" cy="11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202" y="0"/>
                    </a:lnTo>
                    <a:lnTo>
                      <a:pt x="20398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pic>
            <p:nvPicPr>
              <p:cNvPr id="303" name="Picture 8" descr="Picture 8"/>
              <p:cNvPicPr>
                <a:picLocks noChangeAspect="1"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-1"/>
                <a:ext cx="2284359" cy="1248665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</p:grpSp>
      </p:grpSp>
      <p:grpSp>
        <p:nvGrpSpPr>
          <p:cNvPr id="308" name="Group 3"/>
          <p:cNvGrpSpPr/>
          <p:nvPr/>
        </p:nvGrpSpPr>
        <p:grpSpPr>
          <a:xfrm>
            <a:off x="11036940" y="1696456"/>
            <a:ext cx="1642538" cy="1642538"/>
            <a:chOff x="0" y="0"/>
            <a:chExt cx="1642536" cy="1642536"/>
          </a:xfrm>
        </p:grpSpPr>
        <p:pic>
          <p:nvPicPr>
            <p:cNvPr id="306" name="Picture 2" descr="Picture 2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642537" cy="1642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" name="TextBox 15"/>
            <p:cNvSpPr txBox="1"/>
            <p:nvPr/>
          </p:nvSpPr>
          <p:spPr>
            <a:xfrm>
              <a:off x="375135" y="588495"/>
              <a:ext cx="936187" cy="5996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400" b="1">
                  <a:solidFill>
                    <a:srgbClr val="DD5C2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&lt;</a:t>
              </a:r>
              <a:r>
                <a:rPr>
                  <a:solidFill>
                    <a:schemeClr val="accent1"/>
                  </a:solidFill>
                </a:rPr>
                <a:t>/</a:t>
              </a:r>
              <a:r>
                <a:t>&gt;</a:t>
              </a:r>
            </a:p>
          </p:txBody>
        </p:sp>
      </p:grpSp>
      <p:sp>
        <p:nvSpPr>
          <p:cNvPr id="309" name="TextBox 17"/>
          <p:cNvSpPr txBox="1"/>
          <p:nvPr/>
        </p:nvSpPr>
        <p:spPr>
          <a:xfrm>
            <a:off x="7524243" y="3588897"/>
            <a:ext cx="246800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/>
            </a:lvl1pPr>
          </a:lstStyle>
          <a:p>
            <a:r>
              <a:t>Remote Visualization</a:t>
            </a:r>
          </a:p>
        </p:txBody>
      </p:sp>
      <p:sp>
        <p:nvSpPr>
          <p:cNvPr id="310" name="TextBox 18"/>
          <p:cNvSpPr txBox="1"/>
          <p:nvPr/>
        </p:nvSpPr>
        <p:spPr>
          <a:xfrm>
            <a:off x="3996871" y="3589666"/>
            <a:ext cx="249183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r>
              <a:t>Integrated Web Portals</a:t>
            </a:r>
          </a:p>
        </p:txBody>
      </p:sp>
      <p:sp>
        <p:nvSpPr>
          <p:cNvPr id="311" name="TextBox 19"/>
          <p:cNvSpPr txBox="1"/>
          <p:nvPr/>
        </p:nvSpPr>
        <p:spPr>
          <a:xfrm>
            <a:off x="11027785" y="3681167"/>
            <a:ext cx="16575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/>
            </a:lvl1pPr>
          </a:lstStyle>
          <a:p>
            <a:r>
              <a:t>API</a:t>
            </a:r>
          </a:p>
        </p:txBody>
      </p:sp>
      <p:grpSp>
        <p:nvGrpSpPr>
          <p:cNvPr id="314" name="Rectangle 49"/>
          <p:cNvGrpSpPr/>
          <p:nvPr/>
        </p:nvGrpSpPr>
        <p:grpSpPr>
          <a:xfrm>
            <a:off x="3889311" y="5513780"/>
            <a:ext cx="5094606" cy="547680"/>
            <a:chOff x="0" y="0"/>
            <a:chExt cx="5094604" cy="547679"/>
          </a:xfrm>
        </p:grpSpPr>
        <p:sp>
          <p:nvSpPr>
            <p:cNvPr id="312" name="Rectangle"/>
            <p:cNvSpPr/>
            <p:nvPr/>
          </p:nvSpPr>
          <p:spPr>
            <a:xfrm>
              <a:off x="0" y="-1"/>
              <a:ext cx="5094605" cy="547681"/>
            </a:xfrm>
            <a:prstGeom prst="rect">
              <a:avLst/>
            </a:prstGeom>
            <a:solidFill>
              <a:srgbClr val="E45818"/>
            </a:solidFill>
            <a:ln w="9525" cap="flat">
              <a:solidFill>
                <a:srgbClr val="DD5C2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cheduler"/>
            <p:cNvSpPr txBox="1"/>
            <p:nvPr/>
          </p:nvSpPr>
          <p:spPr>
            <a:xfrm>
              <a:off x="0" y="73053"/>
              <a:ext cx="5094605" cy="401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Scheduler</a:t>
              </a:r>
            </a:p>
          </p:txBody>
        </p:sp>
      </p:grpSp>
      <p:grpSp>
        <p:nvGrpSpPr>
          <p:cNvPr id="317" name="Rectangle 50"/>
          <p:cNvGrpSpPr/>
          <p:nvPr/>
        </p:nvGrpSpPr>
        <p:grpSpPr>
          <a:xfrm>
            <a:off x="3889311" y="6127984"/>
            <a:ext cx="5094606" cy="547680"/>
            <a:chOff x="0" y="0"/>
            <a:chExt cx="5094604" cy="547679"/>
          </a:xfrm>
        </p:grpSpPr>
        <p:sp>
          <p:nvSpPr>
            <p:cNvPr id="315" name="Rectangle"/>
            <p:cNvSpPr/>
            <p:nvPr/>
          </p:nvSpPr>
          <p:spPr>
            <a:xfrm>
              <a:off x="0" y="-1"/>
              <a:ext cx="5094605" cy="547681"/>
            </a:xfrm>
            <a:prstGeom prst="rect">
              <a:avLst/>
            </a:prstGeom>
            <a:solidFill>
              <a:srgbClr val="E45818"/>
            </a:solidFill>
            <a:ln w="9525" cap="flat">
              <a:solidFill>
                <a:srgbClr val="DD5C2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Resource Manager"/>
            <p:cNvSpPr txBox="1"/>
            <p:nvPr/>
          </p:nvSpPr>
          <p:spPr>
            <a:xfrm>
              <a:off x="0" y="73053"/>
              <a:ext cx="5094605" cy="401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Resource Manager</a:t>
              </a:r>
            </a:p>
          </p:txBody>
        </p:sp>
      </p:grpSp>
      <p:pic>
        <p:nvPicPr>
          <p:cNvPr id="318" name="Picture 6" descr="Picture 6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804898" y="7163490"/>
            <a:ext cx="759008" cy="6963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Groupe 63"/>
          <p:cNvGrpSpPr/>
          <p:nvPr/>
        </p:nvGrpSpPr>
        <p:grpSpPr>
          <a:xfrm>
            <a:off x="3624581" y="8336797"/>
            <a:ext cx="2035490" cy="818213"/>
            <a:chOff x="0" y="0"/>
            <a:chExt cx="2035488" cy="818211"/>
          </a:xfrm>
        </p:grpSpPr>
        <p:pic>
          <p:nvPicPr>
            <p:cNvPr id="319" name="Picture 2" descr="Picture 2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-1" y="2603"/>
              <a:ext cx="810906" cy="81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Picture 2" descr="Picture 2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400257" y="7308"/>
              <a:ext cx="810906" cy="81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Picture 2" descr="Picture 2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824326" y="0"/>
              <a:ext cx="810906" cy="81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Picture 2" descr="Picture 2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224584" y="4705"/>
              <a:ext cx="810905" cy="81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TextBox 32"/>
          <p:cNvSpPr txBox="1"/>
          <p:nvPr/>
        </p:nvSpPr>
        <p:spPr>
          <a:xfrm>
            <a:off x="3794105" y="9166975"/>
            <a:ext cx="1696443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Clusters</a:t>
            </a:r>
          </a:p>
        </p:txBody>
      </p:sp>
      <p:grpSp>
        <p:nvGrpSpPr>
          <p:cNvPr id="327" name="Group 1"/>
          <p:cNvGrpSpPr/>
          <p:nvPr/>
        </p:nvGrpSpPr>
        <p:grpSpPr>
          <a:xfrm>
            <a:off x="7524243" y="1738533"/>
            <a:ext cx="2468006" cy="1627258"/>
            <a:chOff x="0" y="0"/>
            <a:chExt cx="2468004" cy="1627257"/>
          </a:xfrm>
        </p:grpSpPr>
        <p:sp>
          <p:nvSpPr>
            <p:cNvPr id="325" name="Shape 479"/>
            <p:cNvSpPr/>
            <p:nvPr/>
          </p:nvSpPr>
          <p:spPr>
            <a:xfrm>
              <a:off x="945543" y="1498833"/>
              <a:ext cx="576920" cy="12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2" y="0"/>
                  </a:lnTo>
                  <a:lnTo>
                    <a:pt x="2039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326" name="Picture 2" descr="Picture 2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rcRect t="16369" b="10909"/>
            <a:stretch>
              <a:fillRect/>
            </a:stretch>
          </p:blipFill>
          <p:spPr>
            <a:xfrm>
              <a:off x="0" y="-1"/>
              <a:ext cx="2468005" cy="1502025"/>
            </a:xfrm>
            <a:prstGeom prst="rect">
              <a:avLst/>
            </a:prstGeom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pic>
        <p:nvPicPr>
          <p:cNvPr id="328" name="Picture 6" descr="Picture 6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3027403" y="6818354"/>
            <a:ext cx="1863663" cy="42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icture 8" descr="Picture 8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821571" y="7292037"/>
            <a:ext cx="1827598" cy="59444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ZoneTexte 2"/>
          <p:cNvSpPr txBox="1"/>
          <p:nvPr/>
        </p:nvSpPr>
        <p:spPr>
          <a:xfrm>
            <a:off x="1137183" y="6825884"/>
            <a:ext cx="844033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LSF</a:t>
            </a:r>
          </a:p>
        </p:txBody>
      </p:sp>
      <p:grpSp>
        <p:nvGrpSpPr>
          <p:cNvPr id="338" name="Group 41"/>
          <p:cNvGrpSpPr/>
          <p:nvPr/>
        </p:nvGrpSpPr>
        <p:grpSpPr>
          <a:xfrm>
            <a:off x="323760" y="1742252"/>
            <a:ext cx="2619264" cy="1614306"/>
            <a:chOff x="0" y="0"/>
            <a:chExt cx="2619263" cy="1614304"/>
          </a:xfrm>
        </p:grpSpPr>
        <p:grpSp>
          <p:nvGrpSpPr>
            <p:cNvPr id="333" name="Group 44"/>
            <p:cNvGrpSpPr/>
            <p:nvPr/>
          </p:nvGrpSpPr>
          <p:grpSpPr>
            <a:xfrm>
              <a:off x="275169" y="0"/>
              <a:ext cx="2344095" cy="1552182"/>
              <a:chOff x="0" y="0"/>
              <a:chExt cx="2344094" cy="1552181"/>
            </a:xfrm>
          </p:grpSpPr>
          <p:pic>
            <p:nvPicPr>
              <p:cNvPr id="331" name="Shape 320" descr="Shape 320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2344095" cy="1446333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  <p:sp>
            <p:nvSpPr>
              <p:cNvPr id="332" name="Trapezoid 58"/>
              <p:cNvSpPr/>
              <p:nvPr/>
            </p:nvSpPr>
            <p:spPr>
              <a:xfrm>
                <a:off x="961197" y="1478994"/>
                <a:ext cx="421700" cy="73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937" y="0"/>
                    </a:lnTo>
                    <a:lnTo>
                      <a:pt x="20663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34" name="Shape 320" descr="Shape 320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-1" y="898412"/>
              <a:ext cx="550341" cy="715893"/>
            </a:xfrm>
            <a:prstGeom prst="rect">
              <a:avLst/>
            </a:prstGeom>
            <a:ln w="101600" cap="flat">
              <a:solidFill>
                <a:srgbClr val="000000"/>
              </a:solidFill>
              <a:prstDash val="solid"/>
              <a:round/>
            </a:ln>
            <a:effectLst>
              <a:outerShdw blurRad="50800" dist="76200" dir="2700000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337" name="Group 47"/>
            <p:cNvGrpSpPr/>
            <p:nvPr/>
          </p:nvGrpSpPr>
          <p:grpSpPr>
            <a:xfrm>
              <a:off x="2344094" y="1247996"/>
              <a:ext cx="211759" cy="366309"/>
              <a:chOff x="0" y="0"/>
              <a:chExt cx="211758" cy="366308"/>
            </a:xfrm>
          </p:grpSpPr>
          <p:sp>
            <p:nvSpPr>
              <p:cNvPr id="335" name="Rounded Rectangle 55"/>
              <p:cNvSpPr/>
              <p:nvPr/>
            </p:nvSpPr>
            <p:spPr>
              <a:xfrm>
                <a:off x="0" y="0"/>
                <a:ext cx="211759" cy="36630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rgbClr val="233864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36" name="Shape 320" descr="Shape 320"/>
              <p:cNvPicPr>
                <a:picLocks noChangeAspect="1"/>
              </p:cNvPicPr>
              <p:nvPr/>
            </p:nvPicPr>
            <p:blipFill>
              <a:blip r:embed="rId11" cstate="print">
                <a:extLst/>
              </a:blip>
              <a:stretch>
                <a:fillRect/>
              </a:stretch>
            </p:blipFill>
            <p:spPr>
              <a:xfrm>
                <a:off x="19230" y="44329"/>
                <a:ext cx="180427" cy="2658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39" name="TextBox 18"/>
          <p:cNvSpPr txBox="1"/>
          <p:nvPr/>
        </p:nvSpPr>
        <p:spPr>
          <a:xfrm>
            <a:off x="263415" y="3587065"/>
            <a:ext cx="301512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r>
              <a:t>Application-specific Interfaces</a:t>
            </a:r>
          </a:p>
        </p:txBody>
      </p:sp>
      <p:pic>
        <p:nvPicPr>
          <p:cNvPr id="340" name="Picture 61" descr="Picture 61"/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3996871" y="1971910"/>
            <a:ext cx="2275204" cy="1214286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341" name="Picture 4" descr="Picture 4"/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7664608" y="5300016"/>
            <a:ext cx="1498521" cy="1498520"/>
          </a:xfrm>
          <a:prstGeom prst="rect">
            <a:avLst/>
          </a:prstGeom>
          <a:ln w="12700">
            <a:miter lim="400000"/>
          </a:ln>
          <a:effectLst>
            <a:outerShdw blurRad="50800" dist="762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342" name="Rectangle avec flèche vers le bas 27"/>
          <p:cNvSpPr/>
          <p:nvPr/>
        </p:nvSpPr>
        <p:spPr>
          <a:xfrm>
            <a:off x="325120" y="4280094"/>
            <a:ext cx="12155877" cy="1233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7247"/>
                </a:lnTo>
                <a:lnTo>
                  <a:pt x="11125" y="7247"/>
                </a:lnTo>
                <a:lnTo>
                  <a:pt x="11125" y="16200"/>
                </a:lnTo>
                <a:lnTo>
                  <a:pt x="11505" y="16200"/>
                </a:lnTo>
                <a:lnTo>
                  <a:pt x="10800" y="21600"/>
                </a:lnTo>
                <a:lnTo>
                  <a:pt x="10095" y="16200"/>
                </a:lnTo>
                <a:lnTo>
                  <a:pt x="10475" y="16200"/>
                </a:lnTo>
                <a:lnTo>
                  <a:pt x="10475" y="7247"/>
                </a:lnTo>
                <a:lnTo>
                  <a:pt x="0" y="7247"/>
                </a:lnTo>
                <a:close/>
              </a:path>
            </a:pathLst>
          </a:custGeom>
          <a:solidFill>
            <a:srgbClr val="E458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345" name="Rectangle 62"/>
          <p:cNvGrpSpPr/>
          <p:nvPr/>
        </p:nvGrpSpPr>
        <p:grpSpPr>
          <a:xfrm>
            <a:off x="3855754" y="4285712"/>
            <a:ext cx="5094606" cy="401574"/>
            <a:chOff x="0" y="0"/>
            <a:chExt cx="5094604" cy="401572"/>
          </a:xfrm>
        </p:grpSpPr>
        <p:sp>
          <p:nvSpPr>
            <p:cNvPr id="343" name="Rectangle"/>
            <p:cNvSpPr/>
            <p:nvPr/>
          </p:nvSpPr>
          <p:spPr>
            <a:xfrm>
              <a:off x="0" y="46211"/>
              <a:ext cx="5094605" cy="309151"/>
            </a:xfrm>
            <a:prstGeom prst="rect">
              <a:avLst/>
            </a:prstGeom>
            <a:noFill/>
            <a:ln w="9525" cap="flat">
              <a:solidFill>
                <a:srgbClr val="DD5C2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ProActive Workflows"/>
            <p:cNvSpPr txBox="1"/>
            <p:nvPr/>
          </p:nvSpPr>
          <p:spPr>
            <a:xfrm>
              <a:off x="0" y="0"/>
              <a:ext cx="5094605" cy="401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ProActive Workflows</a:t>
              </a:r>
            </a:p>
          </p:txBody>
        </p:sp>
      </p:grpSp>
      <p:grpSp>
        <p:nvGrpSpPr>
          <p:cNvPr id="348" name="Group 5"/>
          <p:cNvGrpSpPr/>
          <p:nvPr/>
        </p:nvGrpSpPr>
        <p:grpSpPr>
          <a:xfrm>
            <a:off x="8090427" y="8723021"/>
            <a:ext cx="1637774" cy="868945"/>
            <a:chOff x="0" y="0"/>
            <a:chExt cx="1637773" cy="868943"/>
          </a:xfrm>
        </p:grpSpPr>
        <p:pic>
          <p:nvPicPr>
            <p:cNvPr id="346" name="Picture 6" descr="Picture 6"/>
            <p:cNvPicPr>
              <a:picLocks noChangeAspect="1"/>
            </p:cNvPicPr>
            <p:nvPr/>
          </p:nvPicPr>
          <p:blipFill>
            <a:blip r:embed="rId14" cstate="print">
              <a:extLst/>
            </a:blip>
            <a:stretch>
              <a:fillRect/>
            </a:stretch>
          </p:blipFill>
          <p:spPr>
            <a:xfrm>
              <a:off x="0" y="0"/>
              <a:ext cx="1637774" cy="868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Picture 2" descr="Picture 2"/>
            <p:cNvPicPr>
              <a:picLocks noChangeAspect="1"/>
            </p:cNvPicPr>
            <p:nvPr/>
          </p:nvPicPr>
          <p:blipFill>
            <a:blip r:embed="rId15" cstate="print">
              <a:extLst/>
            </a:blip>
            <a:stretch>
              <a:fillRect/>
            </a:stretch>
          </p:blipFill>
          <p:spPr>
            <a:xfrm>
              <a:off x="203644" y="356916"/>
              <a:ext cx="1334100" cy="427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1" name="Rectangle 52"/>
          <p:cNvGrpSpPr/>
          <p:nvPr/>
        </p:nvGrpSpPr>
        <p:grpSpPr>
          <a:xfrm>
            <a:off x="1388" y="4896937"/>
            <a:ext cx="3117683" cy="1533753"/>
            <a:chOff x="0" y="0"/>
            <a:chExt cx="3117681" cy="1533752"/>
          </a:xfrm>
        </p:grpSpPr>
        <p:sp>
          <p:nvSpPr>
            <p:cNvPr id="349" name="Rectangle"/>
            <p:cNvSpPr/>
            <p:nvPr/>
          </p:nvSpPr>
          <p:spPr>
            <a:xfrm>
              <a:off x="-1" y="-1"/>
              <a:ext cx="3117683" cy="15337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Fault Tolerance…"/>
            <p:cNvSpPr txBox="1"/>
            <p:nvPr/>
          </p:nvSpPr>
          <p:spPr>
            <a:xfrm>
              <a:off x="-1" y="140271"/>
              <a:ext cx="3117683" cy="1253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800" b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Fault Tolerance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800" b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Cloud bursting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800" b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Resource agnostic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800" b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Micro-service</a:t>
              </a:r>
            </a:p>
          </p:txBody>
        </p:sp>
      </p:grpSp>
      <p:pic>
        <p:nvPicPr>
          <p:cNvPr id="352" name="Picture 4" descr="Picture 4"/>
          <p:cNvPicPr>
            <a:picLocks noChangeAspect="1"/>
          </p:cNvPicPr>
          <p:nvPr/>
        </p:nvPicPr>
        <p:blipFill>
          <a:blip r:embed="rId16" cstate="print">
            <a:extLst/>
          </a:blip>
          <a:stretch>
            <a:fillRect/>
          </a:stretch>
        </p:blipFill>
        <p:spPr>
          <a:xfrm>
            <a:off x="2679118" y="8782594"/>
            <a:ext cx="827716" cy="827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 4" descr="Image 4"/>
          <p:cNvPicPr>
            <a:picLocks noChangeAspect="1"/>
          </p:cNvPicPr>
          <p:nvPr/>
        </p:nvPicPr>
        <p:blipFill>
          <a:blip r:embed="rId17" cstate="print">
            <a:extLst/>
          </a:blip>
          <a:stretch>
            <a:fillRect/>
          </a:stretch>
        </p:blipFill>
        <p:spPr>
          <a:xfrm>
            <a:off x="6897799" y="6771227"/>
            <a:ext cx="949154" cy="637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84" descr="Picture 84"/>
          <p:cNvPicPr>
            <a:picLocks noChangeAspect="1"/>
          </p:cNvPicPr>
          <p:nvPr/>
        </p:nvPicPr>
        <p:blipFill>
          <a:blip r:embed="rId18" cstate="print">
            <a:extLst/>
          </a:blip>
          <a:stretch>
            <a:fillRect/>
          </a:stretch>
        </p:blipFill>
        <p:spPr>
          <a:xfrm>
            <a:off x="8090427" y="6834526"/>
            <a:ext cx="1103623" cy="5518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7" name="Picture 62"/>
          <p:cNvGrpSpPr/>
          <p:nvPr/>
        </p:nvGrpSpPr>
        <p:grpSpPr>
          <a:xfrm>
            <a:off x="11534075" y="7553483"/>
            <a:ext cx="990068" cy="405929"/>
            <a:chOff x="0" y="0"/>
            <a:chExt cx="990066" cy="405928"/>
          </a:xfrm>
        </p:grpSpPr>
        <p:sp>
          <p:nvSpPr>
            <p:cNvPr id="355" name="Rectangle"/>
            <p:cNvSpPr/>
            <p:nvPr/>
          </p:nvSpPr>
          <p:spPr>
            <a:xfrm>
              <a:off x="0" y="0"/>
              <a:ext cx="990067" cy="4059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356" name="image69.tif" descr="image69.tif"/>
            <p:cNvPicPr>
              <a:picLocks noChangeAspect="1"/>
            </p:cNvPicPr>
            <p:nvPr/>
          </p:nvPicPr>
          <p:blipFill>
            <a:blip r:embed="rId19" cstate="print">
              <a:extLst/>
            </a:blip>
            <a:stretch>
              <a:fillRect/>
            </a:stretch>
          </p:blipFill>
          <p:spPr>
            <a:xfrm>
              <a:off x="0" y="0"/>
              <a:ext cx="990067" cy="405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8" name="Picture 7" descr="Picture 7"/>
          <p:cNvPicPr>
            <a:picLocks noChangeAspect="1"/>
          </p:cNvPicPr>
          <p:nvPr/>
        </p:nvPicPr>
        <p:blipFill>
          <a:blip r:embed="rId20" cstate="print">
            <a:extLst/>
          </a:blip>
          <a:stretch>
            <a:fillRect/>
          </a:stretch>
        </p:blipFill>
        <p:spPr>
          <a:xfrm>
            <a:off x="7664608" y="7523143"/>
            <a:ext cx="1739691" cy="436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21" cstate="print">
            <a:extLst/>
          </a:blip>
          <a:stretch>
            <a:fillRect/>
          </a:stretch>
        </p:blipFill>
        <p:spPr>
          <a:xfrm>
            <a:off x="9337299" y="6850464"/>
            <a:ext cx="629934" cy="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 12" descr="Image 12"/>
          <p:cNvPicPr>
            <a:picLocks noChangeAspect="1"/>
          </p:cNvPicPr>
          <p:nvPr/>
        </p:nvPicPr>
        <p:blipFill>
          <a:blip r:embed="rId22" cstate="print">
            <a:extLst/>
          </a:blip>
          <a:stretch>
            <a:fillRect/>
          </a:stretch>
        </p:blipFill>
        <p:spPr>
          <a:xfrm>
            <a:off x="9856010" y="7298534"/>
            <a:ext cx="1129731" cy="563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8" descr="Picture 88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>
            <a:off x="10650694" y="6744678"/>
            <a:ext cx="1884974" cy="71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5" descr="Picture 5"/>
          <p:cNvPicPr>
            <a:picLocks noChangeAspect="1"/>
          </p:cNvPicPr>
          <p:nvPr/>
        </p:nvPicPr>
        <p:blipFill>
          <a:blip r:embed="rId24" cstate="print">
            <a:extLst/>
          </a:blip>
          <a:stretch>
            <a:fillRect/>
          </a:stretch>
        </p:blipFill>
        <p:spPr>
          <a:xfrm>
            <a:off x="6146115" y="8782594"/>
            <a:ext cx="1814848" cy="683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6" descr="Picture 6"/>
          <p:cNvPicPr>
            <a:picLocks noChangeAspect="1"/>
          </p:cNvPicPr>
          <p:nvPr/>
        </p:nvPicPr>
        <p:blipFill>
          <a:blip r:embed="rId25" cstate="print">
            <a:extLst/>
          </a:blip>
          <a:srcRect r="51147"/>
          <a:stretch>
            <a:fillRect/>
          </a:stretch>
        </p:blipFill>
        <p:spPr>
          <a:xfrm>
            <a:off x="9671546" y="8773821"/>
            <a:ext cx="1820126" cy="896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6" name="Groupe 74"/>
          <p:cNvGrpSpPr/>
          <p:nvPr/>
        </p:nvGrpSpPr>
        <p:grpSpPr>
          <a:xfrm>
            <a:off x="11651585" y="8515529"/>
            <a:ext cx="1262255" cy="1118171"/>
            <a:chOff x="0" y="0"/>
            <a:chExt cx="1262253" cy="1118169"/>
          </a:xfrm>
        </p:grpSpPr>
        <p:pic>
          <p:nvPicPr>
            <p:cNvPr id="364" name="Picture 23" descr="Picture 23"/>
            <p:cNvPicPr>
              <a:picLocks noChangeAspect="1"/>
            </p:cNvPicPr>
            <p:nvPr/>
          </p:nvPicPr>
          <p:blipFill>
            <a:blip r:embed="rId26" cstate="print">
              <a:extLst/>
            </a:blip>
            <a:stretch>
              <a:fillRect/>
            </a:stretch>
          </p:blipFill>
          <p:spPr>
            <a:xfrm>
              <a:off x="-1" y="0"/>
              <a:ext cx="982159" cy="756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Picture 23" descr="Picture 23"/>
            <p:cNvPicPr>
              <a:picLocks noChangeAspect="1"/>
            </p:cNvPicPr>
            <p:nvPr/>
          </p:nvPicPr>
          <p:blipFill>
            <a:blip r:embed="rId27" cstate="print">
              <a:extLst/>
            </a:blip>
            <a:stretch>
              <a:fillRect/>
            </a:stretch>
          </p:blipFill>
          <p:spPr>
            <a:xfrm>
              <a:off x="0" y="362091"/>
              <a:ext cx="1262254" cy="75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re 2"/>
          <p:cNvSpPr txBox="1">
            <a:spLocks noGrp="1"/>
          </p:cNvSpPr>
          <p:nvPr>
            <p:ph type="title"/>
          </p:nvPr>
        </p:nvSpPr>
        <p:spPr>
          <a:xfrm>
            <a:off x="1386" y="276819"/>
            <a:ext cx="8412482" cy="927573"/>
          </a:xfrm>
          <a:prstGeom prst="rect">
            <a:avLst/>
          </a:prstGeom>
        </p:spPr>
        <p:txBody>
          <a:bodyPr/>
          <a:lstStyle/>
          <a:p>
            <a:r>
              <a:t>Business Workflows</a:t>
            </a:r>
          </a:p>
        </p:txBody>
      </p:sp>
      <p:pic>
        <p:nvPicPr>
          <p:cNvPr id="369" name="Image 4" descr="Image 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11455" y="1615335"/>
            <a:ext cx="3413563" cy="2030884"/>
          </a:xfrm>
          <a:prstGeom prst="rect">
            <a:avLst/>
          </a:prstGeom>
          <a:ln w="50800">
            <a:solidFill>
              <a:srgbClr val="000000"/>
            </a:solidFill>
          </a:ln>
        </p:spPr>
      </p:pic>
      <p:pic>
        <p:nvPicPr>
          <p:cNvPr id="370" name="Picture 32" descr="Picture 3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234529" y="4187657"/>
            <a:ext cx="4535743" cy="2597393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371" name="Picture 33" descr="Picture 33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777744" y="7064439"/>
            <a:ext cx="4126906" cy="2429474"/>
          </a:xfrm>
          <a:prstGeom prst="rect">
            <a:avLst/>
          </a:prstGeom>
          <a:ln w="50800">
            <a:solidFill>
              <a:srgbClr val="000000"/>
            </a:solidFill>
          </a:ln>
        </p:spPr>
      </p:pic>
      <p:sp>
        <p:nvSpPr>
          <p:cNvPr id="372" name="TextBox 21"/>
          <p:cNvSpPr txBox="1"/>
          <p:nvPr/>
        </p:nvSpPr>
        <p:spPr>
          <a:xfrm>
            <a:off x="1839674" y="8197250"/>
            <a:ext cx="1088131" cy="26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Local machine</a:t>
            </a:r>
          </a:p>
        </p:txBody>
      </p:sp>
      <p:sp>
        <p:nvSpPr>
          <p:cNvPr id="373" name="TextBox 30"/>
          <p:cNvSpPr txBox="1"/>
          <p:nvPr/>
        </p:nvSpPr>
        <p:spPr>
          <a:xfrm>
            <a:off x="2908286" y="8197250"/>
            <a:ext cx="1316640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Network</a:t>
            </a:r>
          </a:p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Resources</a:t>
            </a:r>
          </a:p>
        </p:txBody>
      </p:sp>
      <p:sp>
        <p:nvSpPr>
          <p:cNvPr id="374" name="TextBox 31"/>
          <p:cNvSpPr txBox="1"/>
          <p:nvPr/>
        </p:nvSpPr>
        <p:spPr>
          <a:xfrm>
            <a:off x="4265774" y="8206696"/>
            <a:ext cx="1196945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Batch</a:t>
            </a:r>
            <a:br/>
            <a:r>
              <a:t>Schedulers</a:t>
            </a:r>
          </a:p>
        </p:txBody>
      </p:sp>
      <p:sp>
        <p:nvSpPr>
          <p:cNvPr id="375" name="TextBox 34"/>
          <p:cNvSpPr txBox="1"/>
          <p:nvPr/>
        </p:nvSpPr>
        <p:spPr>
          <a:xfrm>
            <a:off x="6596960" y="8197250"/>
            <a:ext cx="1088132" cy="26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Clouds</a:t>
            </a:r>
          </a:p>
        </p:txBody>
      </p:sp>
      <p:sp>
        <p:nvSpPr>
          <p:cNvPr id="376" name="Oval 43"/>
          <p:cNvSpPr/>
          <p:nvPr/>
        </p:nvSpPr>
        <p:spPr>
          <a:xfrm>
            <a:off x="3547048" y="9486135"/>
            <a:ext cx="45721" cy="457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TextBox 45"/>
          <p:cNvSpPr txBox="1"/>
          <p:nvPr/>
        </p:nvSpPr>
        <p:spPr>
          <a:xfrm>
            <a:off x="4310179" y="8784508"/>
            <a:ext cx="72595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/>
            </a:lvl1pPr>
          </a:lstStyle>
          <a:p>
            <a:r>
              <a:t>Slurm</a:t>
            </a:r>
          </a:p>
        </p:txBody>
      </p:sp>
      <p:sp>
        <p:nvSpPr>
          <p:cNvPr id="378" name="TextBox 46"/>
          <p:cNvSpPr txBox="1"/>
          <p:nvPr/>
        </p:nvSpPr>
        <p:spPr>
          <a:xfrm>
            <a:off x="4493033" y="9175455"/>
            <a:ext cx="6599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/>
            </a:lvl1pPr>
          </a:lstStyle>
          <a:p>
            <a:r>
              <a:t>SGE</a:t>
            </a:r>
          </a:p>
        </p:txBody>
      </p:sp>
      <p:sp>
        <p:nvSpPr>
          <p:cNvPr id="379" name="TextBox 47"/>
          <p:cNvSpPr txBox="1"/>
          <p:nvPr/>
        </p:nvSpPr>
        <p:spPr>
          <a:xfrm>
            <a:off x="4786874" y="8955287"/>
            <a:ext cx="6599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b="1"/>
            </a:lvl1pPr>
          </a:lstStyle>
          <a:p>
            <a:r>
              <a:t>PBS</a:t>
            </a:r>
          </a:p>
        </p:txBody>
      </p:sp>
      <p:pic>
        <p:nvPicPr>
          <p:cNvPr id="380" name="Picture 51" descr="Picture 51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966042" y="8489523"/>
            <a:ext cx="726740" cy="454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52" descr="Picture 52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7728670" y="8592104"/>
            <a:ext cx="611216" cy="61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53" descr="Picture 53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6691979" y="8972694"/>
            <a:ext cx="1021186" cy="37784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Box 54"/>
          <p:cNvSpPr txBox="1"/>
          <p:nvPr/>
        </p:nvSpPr>
        <p:spPr>
          <a:xfrm>
            <a:off x="602068" y="8197250"/>
            <a:ext cx="1088131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Multi Platforms</a:t>
            </a:r>
          </a:p>
        </p:txBody>
      </p:sp>
      <p:pic>
        <p:nvPicPr>
          <p:cNvPr id="384" name="Picture 55" descr="Picture 55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577545" y="8700816"/>
            <a:ext cx="624059" cy="624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icture 56" descr="Picture 56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141789" y="8728312"/>
            <a:ext cx="450899" cy="523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icture 57" descr="Picture 57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855363" y="9264367"/>
            <a:ext cx="512386" cy="385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6080586" y="9299133"/>
            <a:ext cx="1336567" cy="44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icture 6" descr="Picture 6"/>
          <p:cNvPicPr>
            <a:picLocks noChangeAspect="1"/>
          </p:cNvPicPr>
          <p:nvPr/>
        </p:nvPicPr>
        <p:blipFill>
          <a:blip r:embed="rId12" cstate="print">
            <a:extLst/>
          </a:blip>
          <a:srcRect r="51147"/>
          <a:stretch>
            <a:fillRect/>
          </a:stretch>
        </p:blipFill>
        <p:spPr>
          <a:xfrm>
            <a:off x="7381457" y="9227628"/>
            <a:ext cx="1086694" cy="53508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479"/>
          <p:cNvSpPr/>
          <p:nvPr/>
        </p:nvSpPr>
        <p:spPr>
          <a:xfrm>
            <a:off x="6080586" y="6832010"/>
            <a:ext cx="843626" cy="18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10" y="0"/>
                </a:lnTo>
                <a:lnTo>
                  <a:pt x="2039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90" name="Shape 479"/>
          <p:cNvSpPr/>
          <p:nvPr/>
        </p:nvSpPr>
        <p:spPr>
          <a:xfrm>
            <a:off x="2269630" y="3646218"/>
            <a:ext cx="697212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10" y="0"/>
                </a:lnTo>
                <a:lnTo>
                  <a:pt x="2039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91" name="Shape 479"/>
          <p:cNvSpPr/>
          <p:nvPr/>
        </p:nvSpPr>
        <p:spPr>
          <a:xfrm>
            <a:off x="10497442" y="9523042"/>
            <a:ext cx="697212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10" y="0"/>
                </a:lnTo>
                <a:lnTo>
                  <a:pt x="2039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92" name="Bent Arrow 7"/>
          <p:cNvSpPr/>
          <p:nvPr/>
        </p:nvSpPr>
        <p:spPr>
          <a:xfrm rot="10800000" flipH="1">
            <a:off x="2484779" y="4132491"/>
            <a:ext cx="1571884" cy="184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961"/>
                </a:lnTo>
                <a:cubicBezTo>
                  <a:pt x="0" y="6520"/>
                  <a:pt x="4231" y="2920"/>
                  <a:pt x="9450" y="2920"/>
                </a:cubicBezTo>
                <a:lnTo>
                  <a:pt x="16200" y="2920"/>
                </a:lnTo>
                <a:lnTo>
                  <a:pt x="16200" y="0"/>
                </a:lnTo>
                <a:lnTo>
                  <a:pt x="21600" y="4513"/>
                </a:lnTo>
                <a:lnTo>
                  <a:pt x="16200" y="9026"/>
                </a:lnTo>
                <a:lnTo>
                  <a:pt x="16200" y="6106"/>
                </a:lnTo>
                <a:lnTo>
                  <a:pt x="9450" y="6106"/>
                </a:lnTo>
                <a:cubicBezTo>
                  <a:pt x="6299" y="6106"/>
                  <a:pt x="3745" y="8280"/>
                  <a:pt x="3745" y="10961"/>
                </a:cubicBezTo>
                <a:lnTo>
                  <a:pt x="3745" y="21600"/>
                </a:lnTo>
                <a:close/>
              </a:path>
            </a:pathLst>
          </a:custGeom>
          <a:solidFill>
            <a:srgbClr val="DD5C2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393" name="TextBox 9"/>
          <p:cNvSpPr txBox="1"/>
          <p:nvPr/>
        </p:nvSpPr>
        <p:spPr>
          <a:xfrm>
            <a:off x="4403838" y="1962052"/>
            <a:ext cx="749061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Processing &amp; Data Automation Workflows</a:t>
            </a:r>
          </a:p>
        </p:txBody>
      </p:sp>
      <p:sp>
        <p:nvSpPr>
          <p:cNvPr id="394" name="TextBox 42"/>
          <p:cNvSpPr txBox="1"/>
          <p:nvPr/>
        </p:nvSpPr>
        <p:spPr>
          <a:xfrm>
            <a:off x="9047439" y="4317150"/>
            <a:ext cx="320995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/>
            </a:pPr>
            <a:r>
              <a:t>Scheduler</a:t>
            </a:r>
          </a:p>
          <a:p>
            <a:pPr>
              <a:defRPr sz="2800" b="1"/>
            </a:pPr>
            <a:r>
              <a:t>&amp; Orchestration</a:t>
            </a:r>
          </a:p>
        </p:txBody>
      </p:sp>
      <p:sp>
        <p:nvSpPr>
          <p:cNvPr id="395" name="TextBox 44"/>
          <p:cNvSpPr txBox="1"/>
          <p:nvPr/>
        </p:nvSpPr>
        <p:spPr>
          <a:xfrm>
            <a:off x="1318906" y="7775271"/>
            <a:ext cx="638169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Resource Management &amp; Monitoring</a:t>
            </a:r>
          </a:p>
        </p:txBody>
      </p:sp>
      <p:sp>
        <p:nvSpPr>
          <p:cNvPr id="396" name="Down Arrow 10"/>
          <p:cNvSpPr/>
          <p:nvPr/>
        </p:nvSpPr>
        <p:spPr>
          <a:xfrm>
            <a:off x="6055036" y="7140550"/>
            <a:ext cx="894726" cy="61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D5C2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7" name="Picture 8" descr="Picture 8"/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10213830" y="5978468"/>
            <a:ext cx="545588" cy="54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icture 11" descr="Picture 11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11153522" y="5939780"/>
            <a:ext cx="622967" cy="62296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extBox 49"/>
          <p:cNvSpPr txBox="1"/>
          <p:nvPr/>
        </p:nvSpPr>
        <p:spPr>
          <a:xfrm>
            <a:off x="8959708" y="5280169"/>
            <a:ext cx="1088132" cy="442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Priority</a:t>
            </a:r>
            <a:br/>
            <a:r>
              <a:t>&amp; Planning</a:t>
            </a:r>
          </a:p>
        </p:txBody>
      </p:sp>
      <p:sp>
        <p:nvSpPr>
          <p:cNvPr id="400" name="TextBox 58"/>
          <p:cNvSpPr txBox="1"/>
          <p:nvPr/>
        </p:nvSpPr>
        <p:spPr>
          <a:xfrm>
            <a:off x="9942558" y="5278425"/>
            <a:ext cx="1088132" cy="442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Parallel</a:t>
            </a:r>
            <a:br/>
            <a:r>
              <a:t>Executions</a:t>
            </a:r>
          </a:p>
        </p:txBody>
      </p:sp>
      <p:sp>
        <p:nvSpPr>
          <p:cNvPr id="401" name="TextBox 59"/>
          <p:cNvSpPr txBox="1"/>
          <p:nvPr/>
        </p:nvSpPr>
        <p:spPr>
          <a:xfrm>
            <a:off x="10920938" y="5278423"/>
            <a:ext cx="1187936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Error Management</a:t>
            </a:r>
          </a:p>
        </p:txBody>
      </p:sp>
      <p:pic>
        <p:nvPicPr>
          <p:cNvPr id="402" name="Picture 13" descr="Picture 13"/>
          <p:cNvPicPr>
            <a:picLocks noChangeAspect="1"/>
          </p:cNvPicPr>
          <p:nvPr/>
        </p:nvPicPr>
        <p:blipFill>
          <a:blip r:embed="rId15" cstate="print">
            <a:extLst/>
          </a:blip>
          <a:stretch>
            <a:fillRect/>
          </a:stretch>
        </p:blipFill>
        <p:spPr>
          <a:xfrm>
            <a:off x="11971811" y="5888402"/>
            <a:ext cx="1003294" cy="72571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TextBox 60"/>
          <p:cNvSpPr txBox="1"/>
          <p:nvPr/>
        </p:nvSpPr>
        <p:spPr>
          <a:xfrm>
            <a:off x="11886973" y="5271256"/>
            <a:ext cx="1088132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Multi</a:t>
            </a:r>
          </a:p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Users</a:t>
            </a:r>
          </a:p>
        </p:txBody>
      </p:sp>
      <p:sp>
        <p:nvSpPr>
          <p:cNvPr id="404" name="TextBox 61"/>
          <p:cNvSpPr txBox="1"/>
          <p:nvPr/>
        </p:nvSpPr>
        <p:spPr>
          <a:xfrm>
            <a:off x="4445345" y="2458336"/>
            <a:ext cx="1088131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Any</a:t>
            </a:r>
          </a:p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Language</a:t>
            </a:r>
          </a:p>
        </p:txBody>
      </p:sp>
      <p:sp>
        <p:nvSpPr>
          <p:cNvPr id="405" name="TextBox 62"/>
          <p:cNvSpPr txBox="1"/>
          <p:nvPr/>
        </p:nvSpPr>
        <p:spPr>
          <a:xfrm>
            <a:off x="5775878" y="2448823"/>
            <a:ext cx="1212312" cy="442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Secured Data Transfers</a:t>
            </a:r>
          </a:p>
        </p:txBody>
      </p:sp>
      <p:sp>
        <p:nvSpPr>
          <p:cNvPr id="406" name="TextBox 63"/>
          <p:cNvSpPr txBox="1"/>
          <p:nvPr/>
        </p:nvSpPr>
        <p:spPr>
          <a:xfrm>
            <a:off x="7256102" y="2458336"/>
            <a:ext cx="1088132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Third-part</a:t>
            </a:r>
          </a:p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Schedulers</a:t>
            </a:r>
          </a:p>
        </p:txBody>
      </p:sp>
      <p:sp>
        <p:nvSpPr>
          <p:cNvPr id="407" name="TextBox 64"/>
          <p:cNvSpPr txBox="1"/>
          <p:nvPr/>
        </p:nvSpPr>
        <p:spPr>
          <a:xfrm>
            <a:off x="9663951" y="2508987"/>
            <a:ext cx="1593133" cy="44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Services Chaining</a:t>
            </a:r>
          </a:p>
          <a:p>
            <a: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 Integration</a:t>
            </a:r>
          </a:p>
        </p:txBody>
      </p:sp>
      <p:pic>
        <p:nvPicPr>
          <p:cNvPr id="408" name="Picture 2" descr="Picture 2"/>
          <p:cNvPicPr>
            <a:picLocks noChangeAspect="1"/>
          </p:cNvPicPr>
          <p:nvPr/>
        </p:nvPicPr>
        <p:blipFill>
          <a:blip r:embed="rId16" cstate="print">
            <a:extLst/>
          </a:blip>
          <a:stretch>
            <a:fillRect/>
          </a:stretch>
        </p:blipFill>
        <p:spPr>
          <a:xfrm>
            <a:off x="4881857" y="3307998"/>
            <a:ext cx="355581" cy="270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10" descr="Picture 10"/>
          <p:cNvPicPr>
            <a:picLocks noChangeAspect="1"/>
          </p:cNvPicPr>
          <p:nvPr/>
        </p:nvPicPr>
        <p:blipFill>
          <a:blip r:embed="rId17" cstate="print">
            <a:extLst/>
          </a:blip>
          <a:stretch>
            <a:fillRect/>
          </a:stretch>
        </p:blipFill>
        <p:spPr>
          <a:xfrm>
            <a:off x="4457569" y="2950029"/>
            <a:ext cx="323634" cy="60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67" descr="Picture 67"/>
          <p:cNvPicPr>
            <a:picLocks noChangeAspect="1"/>
          </p:cNvPicPr>
          <p:nvPr/>
        </p:nvPicPr>
        <p:blipFill>
          <a:blip r:embed="rId18" cstate="print">
            <a:extLst/>
          </a:blip>
          <a:stretch>
            <a:fillRect/>
          </a:stretch>
        </p:blipFill>
        <p:spPr>
          <a:xfrm>
            <a:off x="4814913" y="3029307"/>
            <a:ext cx="890687" cy="2642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Can 68"/>
          <p:cNvGrpSpPr/>
          <p:nvPr/>
        </p:nvGrpSpPr>
        <p:grpSpPr>
          <a:xfrm>
            <a:off x="6137148" y="2950029"/>
            <a:ext cx="327032" cy="434948"/>
            <a:chOff x="-1" y="0"/>
            <a:chExt cx="327031" cy="434947"/>
          </a:xfrm>
        </p:grpSpPr>
        <p:sp>
          <p:nvSpPr>
            <p:cNvPr id="411" name="Shape"/>
            <p:cNvSpPr/>
            <p:nvPr/>
          </p:nvSpPr>
          <p:spPr>
            <a:xfrm>
              <a:off x="-2" y="0"/>
              <a:ext cx="327033" cy="43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30"/>
                  </a:moveTo>
                  <a:cubicBezTo>
                    <a:pt x="0" y="909"/>
                    <a:pt x="4835" y="0"/>
                    <a:pt x="10800" y="0"/>
                  </a:cubicBezTo>
                  <a:cubicBezTo>
                    <a:pt x="16765" y="0"/>
                    <a:pt x="21600" y="909"/>
                    <a:pt x="21600" y="2030"/>
                  </a:cubicBezTo>
                  <a:lnTo>
                    <a:pt x="21600" y="19570"/>
                  </a:lnTo>
                  <a:cubicBezTo>
                    <a:pt x="21600" y="20691"/>
                    <a:pt x="16765" y="21600"/>
                    <a:pt x="10800" y="21600"/>
                  </a:cubicBezTo>
                  <a:cubicBezTo>
                    <a:pt x="4835" y="21600"/>
                    <a:pt x="0" y="20691"/>
                    <a:pt x="0" y="195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D5C2D"/>
                </a:gs>
                <a:gs pos="48000">
                  <a:srgbClr val="E66E11"/>
                </a:gs>
                <a:gs pos="100000">
                  <a:srgbClr val="F4A467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Oval"/>
            <p:cNvSpPr/>
            <p:nvPr/>
          </p:nvSpPr>
          <p:spPr>
            <a:xfrm>
              <a:off x="-1" y="-1"/>
              <a:ext cx="327032" cy="81759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-2" y="0"/>
              <a:ext cx="327031" cy="43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30"/>
                  </a:moveTo>
                  <a:cubicBezTo>
                    <a:pt x="21600" y="3151"/>
                    <a:pt x="16765" y="4060"/>
                    <a:pt x="10800" y="4060"/>
                  </a:cubicBezTo>
                  <a:cubicBezTo>
                    <a:pt x="4835" y="4060"/>
                    <a:pt x="0" y="3151"/>
                    <a:pt x="0" y="2030"/>
                  </a:cubicBezTo>
                  <a:cubicBezTo>
                    <a:pt x="0" y="909"/>
                    <a:pt x="4835" y="0"/>
                    <a:pt x="10800" y="0"/>
                  </a:cubicBezTo>
                  <a:cubicBezTo>
                    <a:pt x="16765" y="0"/>
                    <a:pt x="21600" y="909"/>
                    <a:pt x="21600" y="2030"/>
                  </a:cubicBezTo>
                  <a:lnTo>
                    <a:pt x="21600" y="19570"/>
                  </a:lnTo>
                  <a:cubicBezTo>
                    <a:pt x="21600" y="20691"/>
                    <a:pt x="16765" y="21600"/>
                    <a:pt x="10800" y="21600"/>
                  </a:cubicBezTo>
                  <a:cubicBezTo>
                    <a:pt x="4835" y="21600"/>
                    <a:pt x="0" y="20691"/>
                    <a:pt x="0" y="19570"/>
                  </a:cubicBezTo>
                  <a:lnTo>
                    <a:pt x="0" y="2030"/>
                  </a:lnTo>
                </a:path>
              </a:pathLst>
            </a:custGeom>
            <a:noFill/>
            <a:ln w="9525" cap="flat">
              <a:solidFill>
                <a:srgbClr val="DD5C2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8" name="Can 69"/>
          <p:cNvGrpSpPr/>
          <p:nvPr/>
        </p:nvGrpSpPr>
        <p:grpSpPr>
          <a:xfrm>
            <a:off x="6563123" y="3283806"/>
            <a:ext cx="327032" cy="434948"/>
            <a:chOff x="-1" y="0"/>
            <a:chExt cx="327031" cy="434947"/>
          </a:xfrm>
        </p:grpSpPr>
        <p:sp>
          <p:nvSpPr>
            <p:cNvPr id="415" name="Shape"/>
            <p:cNvSpPr/>
            <p:nvPr/>
          </p:nvSpPr>
          <p:spPr>
            <a:xfrm>
              <a:off x="-2" y="0"/>
              <a:ext cx="327033" cy="43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30"/>
                  </a:moveTo>
                  <a:cubicBezTo>
                    <a:pt x="0" y="909"/>
                    <a:pt x="4835" y="0"/>
                    <a:pt x="10800" y="0"/>
                  </a:cubicBezTo>
                  <a:cubicBezTo>
                    <a:pt x="16765" y="0"/>
                    <a:pt x="21600" y="909"/>
                    <a:pt x="21600" y="2030"/>
                  </a:cubicBezTo>
                  <a:lnTo>
                    <a:pt x="21600" y="19570"/>
                  </a:lnTo>
                  <a:cubicBezTo>
                    <a:pt x="21600" y="20691"/>
                    <a:pt x="16765" y="21600"/>
                    <a:pt x="10800" y="21600"/>
                  </a:cubicBezTo>
                  <a:cubicBezTo>
                    <a:pt x="4835" y="21600"/>
                    <a:pt x="0" y="20691"/>
                    <a:pt x="0" y="195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D5C2D"/>
                </a:gs>
                <a:gs pos="48000">
                  <a:srgbClr val="E66E11"/>
                </a:gs>
                <a:gs pos="100000">
                  <a:srgbClr val="F4A467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Oval"/>
            <p:cNvSpPr/>
            <p:nvPr/>
          </p:nvSpPr>
          <p:spPr>
            <a:xfrm>
              <a:off x="-1" y="-1"/>
              <a:ext cx="327032" cy="81759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-2" y="0"/>
              <a:ext cx="327031" cy="43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30"/>
                  </a:moveTo>
                  <a:cubicBezTo>
                    <a:pt x="21600" y="3151"/>
                    <a:pt x="16765" y="4060"/>
                    <a:pt x="10800" y="4060"/>
                  </a:cubicBezTo>
                  <a:cubicBezTo>
                    <a:pt x="4835" y="4060"/>
                    <a:pt x="0" y="3151"/>
                    <a:pt x="0" y="2030"/>
                  </a:cubicBezTo>
                  <a:cubicBezTo>
                    <a:pt x="0" y="909"/>
                    <a:pt x="4835" y="0"/>
                    <a:pt x="10800" y="0"/>
                  </a:cubicBezTo>
                  <a:cubicBezTo>
                    <a:pt x="16765" y="0"/>
                    <a:pt x="21600" y="909"/>
                    <a:pt x="21600" y="2030"/>
                  </a:cubicBezTo>
                  <a:lnTo>
                    <a:pt x="21600" y="19570"/>
                  </a:lnTo>
                  <a:cubicBezTo>
                    <a:pt x="21600" y="20691"/>
                    <a:pt x="16765" y="21600"/>
                    <a:pt x="10800" y="21600"/>
                  </a:cubicBezTo>
                  <a:cubicBezTo>
                    <a:pt x="4835" y="21600"/>
                    <a:pt x="0" y="20691"/>
                    <a:pt x="0" y="19570"/>
                  </a:cubicBezTo>
                  <a:lnTo>
                    <a:pt x="0" y="2030"/>
                  </a:lnTo>
                </a:path>
              </a:pathLst>
            </a:custGeom>
            <a:noFill/>
            <a:ln w="9525" cap="flat">
              <a:solidFill>
                <a:srgbClr val="DD5C2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19" name="Picture 14" descr="Picture 14"/>
          <p:cNvPicPr>
            <a:picLocks noChangeAspect="1"/>
          </p:cNvPicPr>
          <p:nvPr/>
        </p:nvPicPr>
        <p:blipFill>
          <a:blip r:embed="rId19" cstate="print">
            <a:extLst/>
          </a:blip>
          <a:stretch>
            <a:fillRect/>
          </a:stretch>
        </p:blipFill>
        <p:spPr>
          <a:xfrm>
            <a:off x="7307198" y="2874036"/>
            <a:ext cx="997167" cy="423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icture 15" descr="Picture 15"/>
          <p:cNvPicPr>
            <a:picLocks noChangeAspect="1"/>
          </p:cNvPicPr>
          <p:nvPr/>
        </p:nvPicPr>
        <p:blipFill>
          <a:blip r:embed="rId20" cstate="print">
            <a:extLst/>
          </a:blip>
          <a:stretch>
            <a:fillRect/>
          </a:stretch>
        </p:blipFill>
        <p:spPr>
          <a:xfrm>
            <a:off x="7410561" y="3279723"/>
            <a:ext cx="296233" cy="296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66" descr="Picture 66"/>
          <p:cNvPicPr>
            <a:picLocks noChangeAspect="1"/>
          </p:cNvPicPr>
          <p:nvPr/>
        </p:nvPicPr>
        <p:blipFill>
          <a:blip r:embed="rId21" cstate="print">
            <a:extLst/>
          </a:blip>
          <a:stretch>
            <a:fillRect/>
          </a:stretch>
        </p:blipFill>
        <p:spPr>
          <a:xfrm>
            <a:off x="5385970" y="3256891"/>
            <a:ext cx="331437" cy="324244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Bent Arrow 71"/>
          <p:cNvSpPr/>
          <p:nvPr/>
        </p:nvSpPr>
        <p:spPr>
          <a:xfrm rot="10800000" flipH="1">
            <a:off x="6260841" y="3416653"/>
            <a:ext cx="286473" cy="21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1541"/>
                </a:lnTo>
                <a:cubicBezTo>
                  <a:pt x="0" y="6322"/>
                  <a:pt x="3107" y="2091"/>
                  <a:pt x="6940" y="2091"/>
                </a:cubicBezTo>
                <a:lnTo>
                  <a:pt x="17634" y="2091"/>
                </a:lnTo>
                <a:lnTo>
                  <a:pt x="17634" y="0"/>
                </a:lnTo>
                <a:lnTo>
                  <a:pt x="21600" y="5304"/>
                </a:lnTo>
                <a:lnTo>
                  <a:pt x="17634" y="10607"/>
                </a:lnTo>
                <a:lnTo>
                  <a:pt x="17634" y="8516"/>
                </a:lnTo>
                <a:lnTo>
                  <a:pt x="6940" y="8516"/>
                </a:lnTo>
                <a:cubicBezTo>
                  <a:pt x="5713" y="8516"/>
                  <a:pt x="4718" y="9871"/>
                  <a:pt x="4718" y="11541"/>
                </a:cubicBezTo>
                <a:lnTo>
                  <a:pt x="4718" y="21600"/>
                </a:lnTo>
                <a:close/>
              </a:path>
            </a:pathLst>
          </a:custGeom>
          <a:solidFill>
            <a:srgbClr val="DD5C2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pic>
        <p:nvPicPr>
          <p:cNvPr id="423" name="Picture 73" descr="Picture 73"/>
          <p:cNvPicPr>
            <a:picLocks noChangeAspect="1"/>
          </p:cNvPicPr>
          <p:nvPr/>
        </p:nvPicPr>
        <p:blipFill>
          <a:blip r:embed="rId22" cstate="print">
            <a:extLst/>
          </a:blip>
          <a:stretch>
            <a:fillRect/>
          </a:stretch>
        </p:blipFill>
        <p:spPr>
          <a:xfrm>
            <a:off x="10143956" y="2888526"/>
            <a:ext cx="772273" cy="772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icture 74" descr="Picture 74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>
            <a:off x="8589074" y="3300705"/>
            <a:ext cx="970945" cy="24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icture 1" descr="Picture 1"/>
          <p:cNvPicPr>
            <a:picLocks noChangeAspect="1"/>
          </p:cNvPicPr>
          <p:nvPr/>
        </p:nvPicPr>
        <p:blipFill>
          <a:blip r:embed="rId24" cstate="print">
            <a:extLst/>
          </a:blip>
          <a:stretch>
            <a:fillRect/>
          </a:stretch>
        </p:blipFill>
        <p:spPr>
          <a:xfrm>
            <a:off x="8703561" y="2977183"/>
            <a:ext cx="582274" cy="23888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72"/>
          <p:cNvSpPr txBox="1"/>
          <p:nvPr/>
        </p:nvSpPr>
        <p:spPr>
          <a:xfrm>
            <a:off x="8662082" y="2458336"/>
            <a:ext cx="1126895" cy="62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Market ETL, ERP...</a:t>
            </a:r>
          </a:p>
        </p:txBody>
      </p:sp>
      <p:sp>
        <p:nvSpPr>
          <p:cNvPr id="427" name="TextBox 75"/>
          <p:cNvSpPr txBox="1"/>
          <p:nvPr/>
        </p:nvSpPr>
        <p:spPr>
          <a:xfrm>
            <a:off x="4824969" y="9379153"/>
            <a:ext cx="6599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b="1"/>
            </a:lvl1pPr>
          </a:lstStyle>
          <a:p>
            <a:r>
              <a:t>LSF</a:t>
            </a:r>
          </a:p>
        </p:txBody>
      </p:sp>
      <p:pic>
        <p:nvPicPr>
          <p:cNvPr id="428" name="Picture 2" descr="Picture 2"/>
          <p:cNvPicPr>
            <a:picLocks noChangeAspect="1"/>
          </p:cNvPicPr>
          <p:nvPr/>
        </p:nvPicPr>
        <p:blipFill>
          <a:blip r:embed="rId25" cstate="print">
            <a:extLst/>
          </a:blip>
          <a:stretch>
            <a:fillRect/>
          </a:stretch>
        </p:blipFill>
        <p:spPr>
          <a:xfrm>
            <a:off x="7751743" y="3232690"/>
            <a:ext cx="749049" cy="370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76" descr="Picture 76"/>
          <p:cNvPicPr>
            <a:picLocks noChangeAspect="1"/>
          </p:cNvPicPr>
          <p:nvPr/>
        </p:nvPicPr>
        <p:blipFill>
          <a:blip r:embed="rId26" cstate="print">
            <a:extLst/>
          </a:blip>
          <a:stretch>
            <a:fillRect/>
          </a:stretch>
        </p:blipFill>
        <p:spPr>
          <a:xfrm>
            <a:off x="8923219" y="5662133"/>
            <a:ext cx="1098342" cy="1098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icture 12" descr="Picture 12"/>
          <p:cNvPicPr>
            <a:picLocks noChangeAspect="1"/>
          </p:cNvPicPr>
          <p:nvPr/>
        </p:nvPicPr>
        <p:blipFill>
          <a:blip r:embed="rId27" cstate="print">
            <a:extLst/>
          </a:blip>
          <a:stretch>
            <a:fillRect/>
          </a:stretch>
        </p:blipFill>
        <p:spPr>
          <a:xfrm>
            <a:off x="9333955" y="2994368"/>
            <a:ext cx="603200" cy="32937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Oval 17"/>
          <p:cNvSpPr/>
          <p:nvPr/>
        </p:nvSpPr>
        <p:spPr>
          <a:xfrm>
            <a:off x="11855404" y="3038464"/>
            <a:ext cx="431655" cy="4316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pic>
        <p:nvPicPr>
          <p:cNvPr id="432" name="Picture 77" descr="Picture 77"/>
          <p:cNvPicPr>
            <a:picLocks noChangeAspect="1"/>
          </p:cNvPicPr>
          <p:nvPr/>
        </p:nvPicPr>
        <p:blipFill>
          <a:blip r:embed="rId28" cstate="print">
            <a:extLst/>
          </a:blip>
          <a:stretch>
            <a:fillRect/>
          </a:stretch>
        </p:blipFill>
        <p:spPr>
          <a:xfrm>
            <a:off x="11847938" y="2978848"/>
            <a:ext cx="463286" cy="463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78" descr="Picture 78"/>
          <p:cNvPicPr>
            <a:picLocks noChangeAspect="1"/>
          </p:cNvPicPr>
          <p:nvPr/>
        </p:nvPicPr>
        <p:blipFill>
          <a:blip r:embed="rId29" cstate="print">
            <a:extLst/>
          </a:blip>
          <a:stretch>
            <a:fillRect/>
          </a:stretch>
        </p:blipFill>
        <p:spPr>
          <a:xfrm>
            <a:off x="11408930" y="3144341"/>
            <a:ext cx="175136" cy="175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80" descr="Picture 80"/>
          <p:cNvPicPr>
            <a:picLocks noChangeAspect="1"/>
          </p:cNvPicPr>
          <p:nvPr/>
        </p:nvPicPr>
        <p:blipFill>
          <a:blip r:embed="rId30" cstate="print">
            <a:extLst/>
          </a:blip>
          <a:stretch>
            <a:fillRect/>
          </a:stretch>
        </p:blipFill>
        <p:spPr>
          <a:xfrm>
            <a:off x="11341106" y="3430618"/>
            <a:ext cx="503100" cy="212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20" descr="Picture 20"/>
          <p:cNvPicPr>
            <a:picLocks noChangeAspect="1"/>
          </p:cNvPicPr>
          <p:nvPr/>
        </p:nvPicPr>
        <p:blipFill>
          <a:blip r:embed="rId31" cstate="print">
            <a:extLst/>
          </a:blip>
          <a:stretch>
            <a:fillRect/>
          </a:stretch>
        </p:blipFill>
        <p:spPr>
          <a:xfrm>
            <a:off x="12426925" y="3013077"/>
            <a:ext cx="502168" cy="502168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traight Arrow Connector 23"/>
          <p:cNvSpPr/>
          <p:nvPr/>
        </p:nvSpPr>
        <p:spPr>
          <a:xfrm>
            <a:off x="11647909" y="3013077"/>
            <a:ext cx="246540" cy="890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7" name="Straight Arrow Connector 27"/>
          <p:cNvSpPr/>
          <p:nvPr/>
        </p:nvSpPr>
        <p:spPr>
          <a:xfrm>
            <a:off x="11623989" y="3210492"/>
            <a:ext cx="22394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8" name="Straight Arrow Connector 29"/>
          <p:cNvSpPr/>
          <p:nvPr/>
        </p:nvSpPr>
        <p:spPr>
          <a:xfrm flipV="1">
            <a:off x="11631141" y="3346970"/>
            <a:ext cx="178263" cy="1124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9" name="Right Arrow 48"/>
          <p:cNvSpPr/>
          <p:nvPr/>
        </p:nvSpPr>
        <p:spPr>
          <a:xfrm>
            <a:off x="12314956" y="3173920"/>
            <a:ext cx="145394" cy="1828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0" name="Picture 81" descr="Picture 81"/>
          <p:cNvPicPr>
            <a:picLocks noChangeAspect="1"/>
          </p:cNvPicPr>
          <p:nvPr/>
        </p:nvPicPr>
        <p:blipFill>
          <a:blip r:embed="rId32" cstate="print">
            <a:extLst/>
          </a:blip>
          <a:stretch>
            <a:fillRect/>
          </a:stretch>
        </p:blipFill>
        <p:spPr>
          <a:xfrm>
            <a:off x="11308739" y="2781937"/>
            <a:ext cx="442844" cy="21914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TextBox 103"/>
          <p:cNvSpPr txBox="1"/>
          <p:nvPr/>
        </p:nvSpPr>
        <p:spPr>
          <a:xfrm>
            <a:off x="11631142" y="2482394"/>
            <a:ext cx="1088131" cy="26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Translator</a:t>
            </a:r>
          </a:p>
        </p:txBody>
      </p:sp>
      <p:pic>
        <p:nvPicPr>
          <p:cNvPr id="442" name="Picture 104" descr="Picture 104"/>
          <p:cNvPicPr>
            <a:picLocks noChangeAspect="1"/>
          </p:cNvPicPr>
          <p:nvPr/>
        </p:nvPicPr>
        <p:blipFill>
          <a:blip r:embed="rId33" cstate="print">
            <a:extLst/>
          </a:blip>
          <a:stretch>
            <a:fillRect/>
          </a:stretch>
        </p:blipFill>
        <p:spPr>
          <a:xfrm>
            <a:off x="3088004" y="8650317"/>
            <a:ext cx="918189" cy="91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105" descr="Picture 105"/>
          <p:cNvPicPr>
            <a:picLocks noChangeAspect="1"/>
          </p:cNvPicPr>
          <p:nvPr/>
        </p:nvPicPr>
        <p:blipFill>
          <a:blip r:embed="rId34" cstate="print">
            <a:extLst/>
          </a:blip>
          <a:stretch>
            <a:fillRect/>
          </a:stretch>
        </p:blipFill>
        <p:spPr>
          <a:xfrm>
            <a:off x="1907144" y="8700927"/>
            <a:ext cx="833479" cy="833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icture 5" descr="Picture 5"/>
          <p:cNvPicPr>
            <a:picLocks noChangeAspect="1"/>
          </p:cNvPicPr>
          <p:nvPr/>
        </p:nvPicPr>
        <p:blipFill>
          <a:blip r:embed="rId35" cstate="print">
            <a:extLst/>
          </a:blip>
          <a:stretch>
            <a:fillRect/>
          </a:stretch>
        </p:blipFill>
        <p:spPr>
          <a:xfrm>
            <a:off x="5711790" y="8428093"/>
            <a:ext cx="1226262" cy="4616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7" name="Pentagon 79"/>
          <p:cNvGrpSpPr/>
          <p:nvPr/>
        </p:nvGrpSpPr>
        <p:grpSpPr>
          <a:xfrm>
            <a:off x="-45838" y="1460090"/>
            <a:ext cx="972137" cy="8293512"/>
            <a:chOff x="0" y="0"/>
            <a:chExt cx="972135" cy="8293510"/>
          </a:xfrm>
        </p:grpSpPr>
        <p:sp>
          <p:nvSpPr>
            <p:cNvPr id="445" name="Shape"/>
            <p:cNvSpPr/>
            <p:nvPr/>
          </p:nvSpPr>
          <p:spPr>
            <a:xfrm>
              <a:off x="45836" y="0"/>
              <a:ext cx="926299" cy="8293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558" y="0"/>
                  </a:lnTo>
                  <a:lnTo>
                    <a:pt x="21600" y="10800"/>
                  </a:lnTo>
                  <a:lnTo>
                    <a:pt x="1155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D5C2D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&lt;/&gt;…"/>
            <p:cNvSpPr txBox="1"/>
            <p:nvPr/>
          </p:nvSpPr>
          <p:spPr>
            <a:xfrm rot="16200000">
              <a:off x="-3745436" y="3745435"/>
              <a:ext cx="8293512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800" b="1">
                  <a:solidFill>
                    <a:srgbClr val="FFFFFF"/>
                  </a:solidFill>
                </a:defRPr>
              </a:pPr>
              <a:r>
                <a:t>&lt;</a:t>
              </a:r>
              <a:r>
                <a:rPr>
                  <a:solidFill>
                    <a:schemeClr val="accent1"/>
                  </a:solidFill>
                </a:rPr>
                <a:t>/</a:t>
              </a:r>
              <a:r>
                <a:t>&gt;</a:t>
              </a:r>
              <a:endParaRPr sz="1800"/>
            </a:p>
            <a:p>
              <a:pPr>
                <a:defRPr sz="1800" b="1">
                  <a:solidFill>
                    <a:srgbClr val="FFFFFF"/>
                  </a:solidFill>
                </a:defRPr>
              </a:pPr>
              <a:r>
                <a:t>Open REST API</a:t>
              </a:r>
            </a:p>
          </p:txBody>
        </p:sp>
      </p:grpSp>
      <p:grpSp>
        <p:nvGrpSpPr>
          <p:cNvPr id="450" name="Groupe 82"/>
          <p:cNvGrpSpPr/>
          <p:nvPr/>
        </p:nvGrpSpPr>
        <p:grpSpPr>
          <a:xfrm>
            <a:off x="5511498" y="8875262"/>
            <a:ext cx="762193" cy="675191"/>
            <a:chOff x="0" y="0"/>
            <a:chExt cx="762192" cy="675190"/>
          </a:xfrm>
        </p:grpSpPr>
        <p:pic>
          <p:nvPicPr>
            <p:cNvPr id="448" name="Picture 23" descr="Picture 23"/>
            <p:cNvPicPr>
              <a:picLocks noChangeAspect="1"/>
            </p:cNvPicPr>
            <p:nvPr/>
          </p:nvPicPr>
          <p:blipFill>
            <a:blip r:embed="rId36" cstate="print">
              <a:extLst/>
            </a:blip>
            <a:stretch>
              <a:fillRect/>
            </a:stretch>
          </p:blipFill>
          <p:spPr>
            <a:xfrm>
              <a:off x="-1" y="-1"/>
              <a:ext cx="593062" cy="456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Picture 23" descr="Picture 23"/>
            <p:cNvPicPr>
              <a:picLocks noChangeAspect="1"/>
            </p:cNvPicPr>
            <p:nvPr/>
          </p:nvPicPr>
          <p:blipFill>
            <a:blip r:embed="rId37" cstate="print">
              <a:extLst/>
            </a:blip>
            <a:stretch>
              <a:fillRect/>
            </a:stretch>
          </p:blipFill>
          <p:spPr>
            <a:xfrm>
              <a:off x="0" y="218643"/>
              <a:ext cx="762192" cy="456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re 3"/>
          <p:cNvSpPr txBox="1">
            <a:spLocks noGrp="1"/>
          </p:cNvSpPr>
          <p:nvPr>
            <p:ph type="title"/>
          </p:nvPr>
        </p:nvSpPr>
        <p:spPr>
          <a:xfrm>
            <a:off x="650265" y="2178873"/>
            <a:ext cx="9731707" cy="2832331"/>
          </a:xfrm>
          <a:prstGeom prst="rect">
            <a:avLst/>
          </a:prstGeom>
        </p:spPr>
        <p:txBody>
          <a:bodyPr/>
          <a:lstStyle/>
          <a:p>
            <a:r>
              <a:t>Some Customer Cases </a:t>
            </a:r>
          </a:p>
        </p:txBody>
      </p:sp>
      <p:sp>
        <p:nvSpPr>
          <p:cNvPr id="453" name="Sous-titre 4"/>
          <p:cNvSpPr txBox="1">
            <a:spLocks noGrp="1"/>
          </p:cNvSpPr>
          <p:nvPr>
            <p:ph type="body" sz="quarter" idx="1"/>
          </p:nvPr>
        </p:nvSpPr>
        <p:spPr>
          <a:xfrm>
            <a:off x="650267" y="5381087"/>
            <a:ext cx="6336615" cy="2492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itle 2"/>
          <p:cNvSpPr txBox="1">
            <a:spLocks noGrp="1"/>
          </p:cNvSpPr>
          <p:nvPr>
            <p:ph type="title"/>
          </p:nvPr>
        </p:nvSpPr>
        <p:spPr>
          <a:xfrm>
            <a:off x="2473599" y="189892"/>
            <a:ext cx="5918320" cy="92757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69791">
              <a:defRPr sz="2916">
                <a:latin typeface="+mn-lt"/>
                <a:ea typeface="+mn-ea"/>
                <a:cs typeface="+mn-cs"/>
                <a:sym typeface="Arial"/>
              </a:defRPr>
            </a:pPr>
            <a:r>
              <a:t>PEPS: Sentinel Satellite Image Analysis</a:t>
            </a:r>
          </a:p>
        </p:txBody>
      </p:sp>
      <p:pic>
        <p:nvPicPr>
          <p:cNvPr id="456" name="Espace réservé du contenu 4" descr="Espace réservé du contenu 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35051" y="5242234"/>
            <a:ext cx="9523924" cy="434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3" cstate="print">
            <a:extLst/>
          </a:blip>
          <a:srcRect r="27371"/>
          <a:stretch>
            <a:fillRect/>
          </a:stretch>
        </p:blipFill>
        <p:spPr>
          <a:xfrm>
            <a:off x="6626500" y="2089380"/>
            <a:ext cx="2569057" cy="759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6600138" y="3072160"/>
            <a:ext cx="2841379" cy="1663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9459451" y="1999773"/>
            <a:ext cx="1362076" cy="1200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icture 7" descr="Picture 7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6626500" y="2905162"/>
            <a:ext cx="2972855" cy="236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9103514" y="2504078"/>
            <a:ext cx="947885" cy="94788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extBox 9"/>
          <p:cNvSpPr txBox="1"/>
          <p:nvPr/>
        </p:nvSpPr>
        <p:spPr>
          <a:xfrm>
            <a:off x="9612848" y="3903814"/>
            <a:ext cx="170739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23543">
              <a:defRPr sz="1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ProActive task</a:t>
            </a:r>
          </a:p>
        </p:txBody>
      </p:sp>
      <p:sp>
        <p:nvSpPr>
          <p:cNvPr id="463" name="Rectangle: Rounded Corners 13"/>
          <p:cNvSpPr/>
          <p:nvPr/>
        </p:nvSpPr>
        <p:spPr>
          <a:xfrm>
            <a:off x="5403574" y="1575062"/>
            <a:ext cx="7391676" cy="4401670"/>
          </a:xfrm>
          <a:prstGeom prst="roundRect">
            <a:avLst>
              <a:gd name="adj" fmla="val 16667"/>
            </a:avLst>
          </a:prstGeom>
          <a:ln w="28575">
            <a:solidFill>
              <a:srgbClr val="EC602A"/>
            </a:solidFill>
            <a:prstDash val="dash"/>
          </a:ln>
        </p:spPr>
        <p:txBody>
          <a:bodyPr lIns="45718" tIns="45718" rIns="45718" bIns="45718" anchor="ctr"/>
          <a:lstStyle/>
          <a:p>
            <a:pPr algn="ctr" defTabSz="823543"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464" name="Picture 2" descr="Picture 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46214" y="8338929"/>
            <a:ext cx="1173210" cy="122816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extBox 24"/>
          <p:cNvSpPr txBox="1"/>
          <p:nvPr/>
        </p:nvSpPr>
        <p:spPr>
          <a:xfrm>
            <a:off x="9195555" y="1575061"/>
            <a:ext cx="195924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23543">
              <a:defRPr sz="1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ProActive nodes</a:t>
            </a:r>
          </a:p>
        </p:txBody>
      </p:sp>
      <p:pic>
        <p:nvPicPr>
          <p:cNvPr id="466" name="Picture 2" descr="Picture 2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46214" y="1692074"/>
            <a:ext cx="6068620" cy="3143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icture 10" descr="Picture 10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75770" y="189892"/>
            <a:ext cx="2393641" cy="768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1"/>
          <p:cNvSpPr txBox="1">
            <a:spLocks noGrp="1"/>
          </p:cNvSpPr>
          <p:nvPr>
            <p:ph type="title"/>
          </p:nvPr>
        </p:nvSpPr>
        <p:spPr>
          <a:xfrm>
            <a:off x="1517814" y="-6822"/>
            <a:ext cx="7157047" cy="1285168"/>
          </a:xfrm>
          <a:prstGeom prst="rect">
            <a:avLst/>
          </a:prstGeom>
        </p:spPr>
        <p:txBody>
          <a:bodyPr/>
          <a:lstStyle>
            <a:lvl1pPr defTabSz="516191">
              <a:defRPr sz="3916"/>
            </a:lvl1pPr>
          </a:lstStyle>
          <a:p>
            <a:r>
              <a:t>Meta-Scheduler, Big Data ETL + new ELT</a:t>
            </a:r>
          </a:p>
        </p:txBody>
      </p:sp>
      <p:pic>
        <p:nvPicPr>
          <p:cNvPr id="470" name="Picture 5" descr="Picture 5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569031" y="2833048"/>
            <a:ext cx="3780643" cy="811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4" name="Cloud 7"/>
          <p:cNvGrpSpPr/>
          <p:nvPr/>
        </p:nvGrpSpPr>
        <p:grpSpPr>
          <a:xfrm>
            <a:off x="141552" y="5731284"/>
            <a:ext cx="2896577" cy="1956815"/>
            <a:chOff x="0" y="0"/>
            <a:chExt cx="2896575" cy="1956813"/>
          </a:xfrm>
        </p:grpSpPr>
        <p:sp>
          <p:nvSpPr>
            <p:cNvPr id="471" name="Shape"/>
            <p:cNvSpPr/>
            <p:nvPr/>
          </p:nvSpPr>
          <p:spPr>
            <a:xfrm>
              <a:off x="0" y="0"/>
              <a:ext cx="2896576" cy="195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72" name="Shape"/>
            <p:cNvSpPr/>
            <p:nvPr/>
          </p:nvSpPr>
          <p:spPr>
            <a:xfrm>
              <a:off x="147081" y="99502"/>
              <a:ext cx="2654232" cy="16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73" name="Execution prod"/>
            <p:cNvSpPr txBox="1"/>
            <p:nvPr/>
          </p:nvSpPr>
          <p:spPr>
            <a:xfrm>
              <a:off x="401141" y="288635"/>
              <a:ext cx="1889657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Execution prod</a:t>
              </a:r>
            </a:p>
          </p:txBody>
        </p:sp>
      </p:grpSp>
      <p:grpSp>
        <p:nvGrpSpPr>
          <p:cNvPr id="478" name="Cloud 8"/>
          <p:cNvGrpSpPr/>
          <p:nvPr/>
        </p:nvGrpSpPr>
        <p:grpSpPr>
          <a:xfrm>
            <a:off x="3401125" y="5731284"/>
            <a:ext cx="2896577" cy="1956815"/>
            <a:chOff x="0" y="0"/>
            <a:chExt cx="2896575" cy="1956813"/>
          </a:xfrm>
        </p:grpSpPr>
        <p:sp>
          <p:nvSpPr>
            <p:cNvPr id="475" name="Shape"/>
            <p:cNvSpPr/>
            <p:nvPr/>
          </p:nvSpPr>
          <p:spPr>
            <a:xfrm>
              <a:off x="0" y="0"/>
              <a:ext cx="2896576" cy="195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76" name="Shape"/>
            <p:cNvSpPr/>
            <p:nvPr/>
          </p:nvSpPr>
          <p:spPr>
            <a:xfrm>
              <a:off x="147081" y="99502"/>
              <a:ext cx="2654232" cy="16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77" name="Analytical prod"/>
            <p:cNvSpPr txBox="1"/>
            <p:nvPr/>
          </p:nvSpPr>
          <p:spPr>
            <a:xfrm>
              <a:off x="401141" y="288635"/>
              <a:ext cx="1889657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Analytical prod</a:t>
              </a:r>
            </a:p>
          </p:txBody>
        </p:sp>
      </p:grpSp>
      <p:grpSp>
        <p:nvGrpSpPr>
          <p:cNvPr id="482" name="Cloud 9"/>
          <p:cNvGrpSpPr/>
          <p:nvPr/>
        </p:nvGrpSpPr>
        <p:grpSpPr>
          <a:xfrm>
            <a:off x="6660698" y="5731284"/>
            <a:ext cx="2896576" cy="1956815"/>
            <a:chOff x="0" y="0"/>
            <a:chExt cx="2896575" cy="1956813"/>
          </a:xfrm>
        </p:grpSpPr>
        <p:sp>
          <p:nvSpPr>
            <p:cNvPr id="479" name="Shape"/>
            <p:cNvSpPr/>
            <p:nvPr/>
          </p:nvSpPr>
          <p:spPr>
            <a:xfrm>
              <a:off x="0" y="0"/>
              <a:ext cx="2896576" cy="195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80" name="Shape"/>
            <p:cNvSpPr/>
            <p:nvPr/>
          </p:nvSpPr>
          <p:spPr>
            <a:xfrm>
              <a:off x="147081" y="99502"/>
              <a:ext cx="2654232" cy="16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81" name="Staging"/>
            <p:cNvSpPr txBox="1"/>
            <p:nvPr/>
          </p:nvSpPr>
          <p:spPr>
            <a:xfrm>
              <a:off x="401141" y="288635"/>
              <a:ext cx="1889657" cy="667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Staging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6" name="Cloud 10"/>
          <p:cNvGrpSpPr/>
          <p:nvPr/>
        </p:nvGrpSpPr>
        <p:grpSpPr>
          <a:xfrm>
            <a:off x="9920272" y="5731284"/>
            <a:ext cx="2896577" cy="1956815"/>
            <a:chOff x="0" y="0"/>
            <a:chExt cx="2896575" cy="1956813"/>
          </a:xfrm>
        </p:grpSpPr>
        <p:sp>
          <p:nvSpPr>
            <p:cNvPr id="483" name="Shape"/>
            <p:cNvSpPr/>
            <p:nvPr/>
          </p:nvSpPr>
          <p:spPr>
            <a:xfrm>
              <a:off x="0" y="0"/>
              <a:ext cx="2896576" cy="195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84" name="Shape"/>
            <p:cNvSpPr/>
            <p:nvPr/>
          </p:nvSpPr>
          <p:spPr>
            <a:xfrm>
              <a:off x="147081" y="99502"/>
              <a:ext cx="2654232" cy="16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485" name="Dev"/>
            <p:cNvSpPr txBox="1"/>
            <p:nvPr/>
          </p:nvSpPr>
          <p:spPr>
            <a:xfrm>
              <a:off x="401141" y="288635"/>
              <a:ext cx="1889657" cy="667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Dev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87" name="Picture 143" descr="Picture 14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07516" y="6540989"/>
            <a:ext cx="1153955" cy="32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 4" descr="Image 4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20890" y="6438170"/>
            <a:ext cx="784425" cy="52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149" descr="Picture 149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943346" y="7184921"/>
            <a:ext cx="975328" cy="298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143" descr="Picture 14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985877" y="6436326"/>
            <a:ext cx="1153954" cy="32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 4" descr="Image 4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677379" y="6361274"/>
            <a:ext cx="784425" cy="52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143" descr="Picture 14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054340" y="6452856"/>
            <a:ext cx="1153954" cy="32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icture 143" descr="Picture 14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575015" y="6371561"/>
            <a:ext cx="1153954" cy="32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icture 149" descr="Picture 149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0750312" y="7147218"/>
            <a:ext cx="975328" cy="298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 4" descr="Image 4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080976" y="6598666"/>
            <a:ext cx="784425" cy="52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icture 31" descr="Picture 31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6950719" y="6237485"/>
            <a:ext cx="1103623" cy="55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32" descr="Picture 32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682479" y="6813312"/>
            <a:ext cx="1003294" cy="501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icture 33" descr="Picture 33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1421391" y="6739504"/>
            <a:ext cx="1003295" cy="50164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traight Arrow Connector 38"/>
          <p:cNvSpPr/>
          <p:nvPr/>
        </p:nvSpPr>
        <p:spPr>
          <a:xfrm>
            <a:off x="2927554" y="2504049"/>
            <a:ext cx="1443932" cy="717152"/>
          </a:xfrm>
          <a:prstGeom prst="line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Curved Connector 52"/>
          <p:cNvSpPr/>
          <p:nvPr/>
        </p:nvSpPr>
        <p:spPr>
          <a:xfrm rot="5400000">
            <a:off x="3524796" y="3065122"/>
            <a:ext cx="837101" cy="47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Curved Connector 54"/>
          <p:cNvSpPr/>
          <p:nvPr/>
        </p:nvSpPr>
        <p:spPr>
          <a:xfrm rot="5400000">
            <a:off x="5154583" y="4694909"/>
            <a:ext cx="837100" cy="1446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2" name="Curved Connector 56"/>
          <p:cNvSpPr/>
          <p:nvPr/>
        </p:nvSpPr>
        <p:spPr>
          <a:xfrm rot="16200000" flipH="1">
            <a:off x="6784368" y="4511492"/>
            <a:ext cx="837101" cy="181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3" name="Curved Connector 58"/>
          <p:cNvSpPr/>
          <p:nvPr/>
        </p:nvSpPr>
        <p:spPr>
          <a:xfrm rot="16200000" flipH="1">
            <a:off x="8414156" y="2881704"/>
            <a:ext cx="837100" cy="507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504" name="Picture 59" descr="Picture 59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5148636" y="6909376"/>
            <a:ext cx="653286" cy="500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Picture 60" descr="Picture 60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0794524" y="6431732"/>
            <a:ext cx="718613" cy="550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icture 63" descr="Picture 63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3283448" y="5090254"/>
            <a:ext cx="567326" cy="56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Picture 64" descr="Picture 64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5242123" y="5206408"/>
            <a:ext cx="567326" cy="56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Picture 65" descr="Picture 65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 flipH="1">
            <a:off x="7313761" y="5206408"/>
            <a:ext cx="567326" cy="56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66" descr="Picture 66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 flipH="1">
            <a:off x="9355400" y="5134430"/>
            <a:ext cx="567326" cy="56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icture 51" descr="Picture 51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6617789" y="3565040"/>
            <a:ext cx="1127471" cy="1127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3" name="Groupe 2"/>
          <p:cNvGrpSpPr/>
          <p:nvPr/>
        </p:nvGrpSpPr>
        <p:grpSpPr>
          <a:xfrm>
            <a:off x="2292000" y="1510681"/>
            <a:ext cx="1493003" cy="1189983"/>
            <a:chOff x="0" y="0"/>
            <a:chExt cx="1493001" cy="1189982"/>
          </a:xfrm>
        </p:grpSpPr>
        <p:pic>
          <p:nvPicPr>
            <p:cNvPr id="511" name="Picture 4" descr="Picture 4"/>
            <p:cNvPicPr>
              <a:picLocks noChangeAspect="1"/>
            </p:cNvPicPr>
            <p:nvPr/>
          </p:nvPicPr>
          <p:blipFill>
            <a:blip r:embed="rId12" cstate="print">
              <a:extLst/>
            </a:blip>
            <a:stretch>
              <a:fillRect/>
            </a:stretch>
          </p:blipFill>
          <p:spPr>
            <a:xfrm>
              <a:off x="63212" y="79850"/>
              <a:ext cx="1373534" cy="750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Picture 11" descr="Picture 11"/>
            <p:cNvPicPr>
              <a:picLocks noChangeAspect="1"/>
            </p:cNvPicPr>
            <p:nvPr/>
          </p:nvPicPr>
          <p:blipFill>
            <a:blip r:embed="rId13" cstate="print">
              <a:extLst/>
            </a:blip>
            <a:stretch>
              <a:fillRect/>
            </a:stretch>
          </p:blipFill>
          <p:spPr>
            <a:xfrm>
              <a:off x="0" y="0"/>
              <a:ext cx="1493002" cy="1189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 12" descr="Image 12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8245836" y="6817307"/>
            <a:ext cx="848784" cy="423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Picture 62"/>
          <p:cNvGrpSpPr/>
          <p:nvPr/>
        </p:nvGrpSpPr>
        <p:grpSpPr>
          <a:xfrm>
            <a:off x="527747" y="7037785"/>
            <a:ext cx="990067" cy="405929"/>
            <a:chOff x="0" y="0"/>
            <a:chExt cx="990066" cy="405928"/>
          </a:xfrm>
        </p:grpSpPr>
        <p:sp>
          <p:nvSpPr>
            <p:cNvPr id="515" name="Rectangle"/>
            <p:cNvSpPr/>
            <p:nvPr/>
          </p:nvSpPr>
          <p:spPr>
            <a:xfrm>
              <a:off x="0" y="0"/>
              <a:ext cx="990067" cy="4059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516" name="image69.tif" descr="image69.tif"/>
            <p:cNvPicPr>
              <a:picLocks noChangeAspect="1"/>
            </p:cNvPicPr>
            <p:nvPr/>
          </p:nvPicPr>
          <p:blipFill>
            <a:blip r:embed="rId15" cstate="print">
              <a:extLst/>
            </a:blip>
            <a:stretch>
              <a:fillRect/>
            </a:stretch>
          </p:blipFill>
          <p:spPr>
            <a:xfrm>
              <a:off x="0" y="0"/>
              <a:ext cx="990067" cy="405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8" name="Shape 440" descr="Shape 440"/>
          <p:cNvPicPr>
            <a:picLocks noChangeAspect="1"/>
          </p:cNvPicPr>
          <p:nvPr/>
        </p:nvPicPr>
        <p:blipFill>
          <a:blip r:embed="rId16" cstate="print">
            <a:extLst/>
          </a:blip>
          <a:stretch>
            <a:fillRect/>
          </a:stretch>
        </p:blipFill>
        <p:spPr>
          <a:xfrm flipH="1">
            <a:off x="2067406" y="2149075"/>
            <a:ext cx="589745" cy="6314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1" name="Rectangle 45"/>
          <p:cNvGrpSpPr/>
          <p:nvPr/>
        </p:nvGrpSpPr>
        <p:grpSpPr>
          <a:xfrm>
            <a:off x="144005" y="7784757"/>
            <a:ext cx="12671460" cy="1816444"/>
            <a:chOff x="0" y="0"/>
            <a:chExt cx="12671459" cy="1816443"/>
          </a:xfrm>
        </p:grpSpPr>
        <p:sp>
          <p:nvSpPr>
            <p:cNvPr id="519" name="Rectangle"/>
            <p:cNvSpPr/>
            <p:nvPr/>
          </p:nvSpPr>
          <p:spPr>
            <a:xfrm>
              <a:off x="0" y="-1"/>
              <a:ext cx="12671460" cy="181644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3600" b="1" u="sng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520" name="Virtualized Infrastructure using Docker 4 000 Thousands of physical cores"/>
            <p:cNvSpPr txBox="1"/>
            <p:nvPr/>
          </p:nvSpPr>
          <p:spPr>
            <a:xfrm>
              <a:off x="0" y="-1"/>
              <a:ext cx="12671460" cy="908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6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t>Virtualized Infrastructure using Docker</a:t>
              </a:r>
              <a:br/>
              <a:r>
                <a:rPr sz="2000" b="1" u="sng"/>
                <a:t>4 000 Thousands of physical cores</a:t>
              </a:r>
            </a:p>
          </p:txBody>
        </p:sp>
      </p:grpSp>
      <p:pic>
        <p:nvPicPr>
          <p:cNvPr id="522" name="Picture 16" descr="Picture 16"/>
          <p:cNvPicPr>
            <a:picLocks noChangeAspect="1"/>
          </p:cNvPicPr>
          <p:nvPr/>
        </p:nvPicPr>
        <p:blipFill>
          <a:blip r:embed="rId17" cstate="print">
            <a:extLst/>
          </a:blip>
          <a:stretch>
            <a:fillRect/>
          </a:stretch>
        </p:blipFill>
        <p:spPr>
          <a:xfrm>
            <a:off x="4619528" y="8643326"/>
            <a:ext cx="482256" cy="785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icture 17" descr="Picture 17"/>
          <p:cNvPicPr>
            <a:picLocks noChangeAspect="1"/>
          </p:cNvPicPr>
          <p:nvPr/>
        </p:nvPicPr>
        <p:blipFill>
          <a:blip r:embed="rId18" cstate="print">
            <a:extLst/>
          </a:blip>
          <a:stretch>
            <a:fillRect/>
          </a:stretch>
        </p:blipFill>
        <p:spPr>
          <a:xfrm>
            <a:off x="7544179" y="8470517"/>
            <a:ext cx="1130683" cy="1130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Shape 54" descr="Shape 54"/>
          <p:cNvPicPr>
            <a:picLocks noChangeAspect="1"/>
          </p:cNvPicPr>
          <p:nvPr/>
        </p:nvPicPr>
        <p:blipFill>
          <a:blip r:embed="rId19" cstate="print">
            <a:extLst/>
          </a:blip>
          <a:stretch>
            <a:fillRect/>
          </a:stretch>
        </p:blipFill>
        <p:spPr>
          <a:xfrm>
            <a:off x="5516212" y="8470517"/>
            <a:ext cx="1446589" cy="1290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Cloud 6"/>
          <p:cNvGrpSpPr/>
          <p:nvPr/>
        </p:nvGrpSpPr>
        <p:grpSpPr>
          <a:xfrm>
            <a:off x="3541761" y="2096350"/>
            <a:ext cx="5516277" cy="3004750"/>
            <a:chOff x="0" y="0"/>
            <a:chExt cx="5516276" cy="3004749"/>
          </a:xfrm>
        </p:grpSpPr>
        <p:sp>
          <p:nvSpPr>
            <p:cNvPr id="525" name="Shape"/>
            <p:cNvSpPr/>
            <p:nvPr/>
          </p:nvSpPr>
          <p:spPr>
            <a:xfrm>
              <a:off x="0" y="0"/>
              <a:ext cx="5516277" cy="3004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sp>
          <p:nvSpPr>
            <p:cNvPr id="526" name="Shape"/>
            <p:cNvSpPr/>
            <p:nvPr/>
          </p:nvSpPr>
          <p:spPr>
            <a:xfrm>
              <a:off x="280104" y="152788"/>
              <a:ext cx="5054751" cy="255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23386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</p:grpSp>
      <p:pic>
        <p:nvPicPr>
          <p:cNvPr id="528" name="Picture 51" descr="Picture 51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4867654" y="3565040"/>
            <a:ext cx="1127471" cy="1127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Picture 51" descr="Picture 51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5742721" y="3565040"/>
            <a:ext cx="1127471" cy="1127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Picture 67" descr="Picture 67"/>
          <p:cNvPicPr>
            <a:picLocks noChangeAspect="1"/>
          </p:cNvPicPr>
          <p:nvPr/>
        </p:nvPicPr>
        <p:blipFill>
          <a:blip r:embed="rId20" cstate="print">
            <a:extLst/>
          </a:blip>
          <a:stretch>
            <a:fillRect/>
          </a:stretch>
        </p:blipFill>
        <p:spPr>
          <a:xfrm>
            <a:off x="6960341" y="6897562"/>
            <a:ext cx="1307056" cy="343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Picture 68" descr="Picture 68"/>
          <p:cNvPicPr>
            <a:picLocks noChangeAspect="1"/>
          </p:cNvPicPr>
          <p:nvPr/>
        </p:nvPicPr>
        <p:blipFill>
          <a:blip r:embed="rId21" cstate="print">
            <a:extLst/>
          </a:blip>
          <a:stretch>
            <a:fillRect/>
          </a:stretch>
        </p:blipFill>
        <p:spPr>
          <a:xfrm>
            <a:off x="4518850" y="6759579"/>
            <a:ext cx="1188233" cy="311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6" descr="Picture 6"/>
          <p:cNvPicPr>
            <a:picLocks noChangeAspect="1"/>
          </p:cNvPicPr>
          <p:nvPr/>
        </p:nvPicPr>
        <p:blipFill>
          <a:blip r:embed="rId22" cstate="print">
            <a:extLst/>
          </a:blip>
          <a:stretch>
            <a:fillRect/>
          </a:stretch>
        </p:blipFill>
        <p:spPr>
          <a:xfrm>
            <a:off x="-8418" y="15240"/>
            <a:ext cx="1526231" cy="152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Image 18" descr="Image 18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>
            <a:off x="30751" y="1510681"/>
            <a:ext cx="1396175" cy="1322368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ontent Placeholder 1"/>
          <p:cNvSpPr txBox="1"/>
          <p:nvPr/>
        </p:nvSpPr>
        <p:spPr>
          <a:xfrm>
            <a:off x="9158213" y="170436"/>
            <a:ext cx="3719589" cy="6561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0771" tIns="40771" rIns="40771" bIns="40771" anchor="ctr">
            <a:spAutoFit/>
          </a:bodyPr>
          <a:lstStyle/>
          <a:p>
            <a:pPr defTabSz="579989">
              <a:spcBef>
                <a:spcPts val="800"/>
              </a:spcBef>
              <a:defRPr sz="2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579989">
              <a:spcBef>
                <a:spcPts val="800"/>
              </a:spcBef>
              <a:defRPr sz="2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579989">
              <a:spcBef>
                <a:spcPts val="800"/>
              </a:spcBef>
              <a:defRPr sz="2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579989">
              <a:spcBef>
                <a:spcPts val="400"/>
              </a:spcBef>
              <a:defRPr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Main Benefits</a:t>
            </a:r>
          </a:p>
          <a:p>
            <a:pPr marL="434892" indent="-434892" defTabSz="579989">
              <a:spcBef>
                <a:spcPts val="400"/>
              </a:spcBef>
              <a:buSzPct val="75000"/>
              <a:buBlip>
                <a:blip r:embed="rId24"/>
              </a:buBlip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Central Orchestration Tool </a:t>
            </a:r>
            <a:endParaRPr sz="3500"/>
          </a:p>
          <a:p>
            <a:pPr marL="434892" indent="-434892" defTabSz="579989">
              <a:spcBef>
                <a:spcPts val="400"/>
              </a:spcBef>
              <a:buSzPct val="75000"/>
              <a:buBlip>
                <a:blip r:embed="rId24"/>
              </a:buBlip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 Expressiveness: </a:t>
            </a:r>
            <a:br/>
            <a:r>
              <a:t>universal &amp; comprehensive</a:t>
            </a:r>
            <a:endParaRPr sz="3500"/>
          </a:p>
          <a:p>
            <a:pPr marL="434892" indent="-434892" defTabSz="579989">
              <a:spcBef>
                <a:spcPts val="400"/>
              </a:spcBef>
              <a:buSzPct val="75000"/>
              <a:buBlip>
                <a:blip r:embed="rId24"/>
              </a:buBlip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Management of Security for</a:t>
            </a:r>
            <a:br/>
            <a:r>
              <a:t>highly sensitive environments</a:t>
            </a:r>
            <a:endParaRPr sz="3500"/>
          </a:p>
          <a:p>
            <a:pPr marL="434892" indent="-434892" defTabSz="579989">
              <a:spcBef>
                <a:spcPts val="400"/>
              </a:spcBef>
              <a:buSzPct val="75000"/>
              <a:buBlip>
                <a:blip r:embed="rId24"/>
              </a:buBlip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Management of Resources for all appliances (SAS, GREENPLUM, …)</a:t>
            </a:r>
            <a:endParaRPr sz="2800"/>
          </a:p>
          <a:p>
            <a:pPr defTabSz="579989">
              <a:spcBef>
                <a:spcPts val="800"/>
              </a:spcBef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434892" indent="-434892" defTabSz="579989">
              <a:spcBef>
                <a:spcPts val="800"/>
              </a:spcBef>
              <a:buSzPct val="75000"/>
              <a:buBlip>
                <a:blip r:embed="rId24"/>
              </a:buBlip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Activeeon Presentation Template">
  <a:themeElements>
    <a:clrScheme name="1_Activeeon Presentation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3A65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Activeeon Presentation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Activeeon Presentation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Activeeon Presentation Template">
  <a:themeElements>
    <a:clrScheme name="1_Activeeon Presentation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3A65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Activeeon Presentation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Activeeon Presentation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1542</Words>
  <Application>Microsoft Office PowerPoint</Application>
  <PresentationFormat>Personnalisé</PresentationFormat>
  <Paragraphs>349</Paragraphs>
  <Slides>39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0" baseType="lpstr">
      <vt:lpstr>1_Activeeon Presentation Template</vt:lpstr>
      <vt:lpstr>Diapositive 1</vt:lpstr>
      <vt:lpstr>Introduction</vt:lpstr>
      <vt:lpstr>Use Cases Presented Today: </vt:lpstr>
      <vt:lpstr>Other Potential Use Cases addressed with AE Technology  </vt:lpstr>
      <vt:lpstr>ActiveEon Solution: Data Analysis for Everyone</vt:lpstr>
      <vt:lpstr>Business Workflows</vt:lpstr>
      <vt:lpstr>Some Customer Cases </vt:lpstr>
      <vt:lpstr>PEPS: Sentinel Satellite Image Analysis</vt:lpstr>
      <vt:lpstr>Meta-Scheduler, Big Data ETL + new ELT</vt:lpstr>
      <vt:lpstr>IoT Automation in the Cloud</vt:lpstr>
      <vt:lpstr>Diapositive 11</vt:lpstr>
      <vt:lpstr>Large Scale Data Analysis</vt:lpstr>
      <vt:lpstr>First Use Case:</vt:lpstr>
      <vt:lpstr>Contents</vt:lpstr>
      <vt:lpstr>Examples of Image Received</vt:lpstr>
      <vt:lpstr>Cleaning the Data Set</vt:lpstr>
      <vt:lpstr>Key Challenges Tackled</vt:lpstr>
      <vt:lpstr>Approach</vt:lpstr>
      <vt:lpstr>Approach</vt:lpstr>
      <vt:lpstr>Proposed Approach</vt:lpstr>
      <vt:lpstr>Approach</vt:lpstr>
      <vt:lpstr>Workflows and Tasks</vt:lpstr>
      <vt:lpstr>Workflows</vt:lpstr>
      <vt:lpstr>Workflows</vt:lpstr>
      <vt:lpstr>Experimental Results</vt:lpstr>
      <vt:lpstr>Experimental Results</vt:lpstr>
      <vt:lpstr>Experimental Results</vt:lpstr>
      <vt:lpstr>Future Works</vt:lpstr>
      <vt:lpstr>Future Works</vt:lpstr>
      <vt:lpstr>Experimental Results</vt:lpstr>
      <vt:lpstr>Experimental Results</vt:lpstr>
      <vt:lpstr>Second Use Case</vt:lpstr>
      <vt:lpstr>PoC UC 25, Big Data for test data: Automatisation de scenarios d'analyse de données de Tests</vt:lpstr>
      <vt:lpstr>Vérification de télémétries de service  </vt:lpstr>
      <vt:lpstr>Vérification de télémétries de service  </vt:lpstr>
      <vt:lpstr>Vérification de télémétries de service  </vt:lpstr>
      <vt:lpstr>Workflows</vt:lpstr>
      <vt:lpstr>Diapositive 38</vt:lpstr>
      <vt:lpstr>Diapositive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louati_a</cp:lastModifiedBy>
  <cp:revision>14</cp:revision>
  <dcterms:modified xsi:type="dcterms:W3CDTF">2017-09-11T19:41:15Z</dcterms:modified>
</cp:coreProperties>
</file>